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4"/>
    <p:sldMasterId id="2147483882" r:id="rId5"/>
    <p:sldMasterId id="2147483914" r:id="rId6"/>
  </p:sldMasterIdLst>
  <p:notesMasterIdLst>
    <p:notesMasterId r:id="rId53"/>
  </p:notesMasterIdLst>
  <p:handoutMasterIdLst>
    <p:handoutMasterId r:id="rId54"/>
  </p:handoutMasterIdLst>
  <p:sldIdLst>
    <p:sldId id="1857" r:id="rId7"/>
    <p:sldId id="2076136437" r:id="rId8"/>
    <p:sldId id="2076136438" r:id="rId9"/>
    <p:sldId id="2076137878" r:id="rId10"/>
    <p:sldId id="2076137888" r:id="rId11"/>
    <p:sldId id="2076137886" r:id="rId12"/>
    <p:sldId id="2076137887" r:id="rId13"/>
    <p:sldId id="3853" r:id="rId14"/>
    <p:sldId id="2076136458" r:id="rId15"/>
    <p:sldId id="8715" r:id="rId16"/>
    <p:sldId id="8744" r:id="rId17"/>
    <p:sldId id="2076136439" r:id="rId18"/>
    <p:sldId id="8758" r:id="rId19"/>
    <p:sldId id="8759" r:id="rId20"/>
    <p:sldId id="8762" r:id="rId21"/>
    <p:sldId id="8748" r:id="rId22"/>
    <p:sldId id="8765" r:id="rId23"/>
    <p:sldId id="2076136441" r:id="rId24"/>
    <p:sldId id="8761" r:id="rId25"/>
    <p:sldId id="8751" r:id="rId26"/>
    <p:sldId id="3826" r:id="rId27"/>
    <p:sldId id="8457" r:id="rId28"/>
    <p:sldId id="2076136445" r:id="rId29"/>
    <p:sldId id="2076136446" r:id="rId30"/>
    <p:sldId id="8749" r:id="rId31"/>
    <p:sldId id="3824" r:id="rId32"/>
    <p:sldId id="3825" r:id="rId33"/>
    <p:sldId id="8752" r:id="rId34"/>
    <p:sldId id="3829" r:id="rId35"/>
    <p:sldId id="8754" r:id="rId36"/>
    <p:sldId id="8755" r:id="rId37"/>
    <p:sldId id="8756" r:id="rId38"/>
    <p:sldId id="2076137889" r:id="rId39"/>
    <p:sldId id="3844" r:id="rId40"/>
    <p:sldId id="2076136447" r:id="rId41"/>
    <p:sldId id="8753" r:id="rId42"/>
    <p:sldId id="1849" r:id="rId43"/>
    <p:sldId id="280" r:id="rId44"/>
    <p:sldId id="1532" r:id="rId45"/>
    <p:sldId id="2076136444" r:id="rId46"/>
    <p:sldId id="3854" r:id="rId47"/>
    <p:sldId id="8745" r:id="rId48"/>
    <p:sldId id="3851" r:id="rId49"/>
    <p:sldId id="2076136443" r:id="rId50"/>
    <p:sldId id="8746" r:id="rId51"/>
    <p:sldId id="2076136442" r:id="rId5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52F0516-9A01-4A84-B2A9-5EE71BE55F01}">
          <p14:sldIdLst>
            <p14:sldId id="1857"/>
          </p14:sldIdLst>
        </p14:section>
        <p14:section name="Module start" id="{CC3A4A11-6CC1-47C9-B86D-D540DD007A9C}">
          <p14:sldIdLst>
            <p14:sldId id="2076136437"/>
            <p14:sldId id="2076136438"/>
          </p14:sldIdLst>
        </p14:section>
        <p14:section name="Analytics" id="{6AD8B132-5F1C-44F7-9E21-FB347F886004}">
          <p14:sldIdLst>
            <p14:sldId id="2076137878"/>
            <p14:sldId id="2076137888"/>
            <p14:sldId id="2076137886"/>
            <p14:sldId id="2076137887"/>
            <p14:sldId id="3853"/>
            <p14:sldId id="2076136458"/>
          </p14:sldIdLst>
        </p14:section>
        <p14:section name="Capacity" id="{A748E156-DD6C-4142-9A25-95B438EA7C95}">
          <p14:sldIdLst>
            <p14:sldId id="8715"/>
            <p14:sldId id="8744"/>
            <p14:sldId id="2076136439"/>
            <p14:sldId id="8758"/>
            <p14:sldId id="8759"/>
          </p14:sldIdLst>
        </p14:section>
        <p14:section name="admin analytics" id="{12CEADC6-CD98-47F4-B7AC-479980021DC7}">
          <p14:sldIdLst>
            <p14:sldId id="8762"/>
            <p14:sldId id="8748"/>
            <p14:sldId id="8765"/>
            <p14:sldId id="2076136441"/>
            <p14:sldId id="8761"/>
            <p14:sldId id="8751"/>
            <p14:sldId id="3826"/>
          </p14:sldIdLst>
        </p14:section>
        <p14:section name="Maker analytics" id="{609C1C1F-BE51-462C-BA3B-DB6C690C95A5}">
          <p14:sldIdLst>
            <p14:sldId id="8457"/>
            <p14:sldId id="2076136445"/>
            <p14:sldId id="2076136446"/>
          </p14:sldIdLst>
        </p14:section>
        <p14:section name="Office Audit" id="{DB1D94EF-4AE1-4554-B287-A440BD03D206}">
          <p14:sldIdLst>
            <p14:sldId id="8749"/>
            <p14:sldId id="3824"/>
            <p14:sldId id="3825"/>
            <p14:sldId id="8752"/>
            <p14:sldId id="3829"/>
          </p14:sldIdLst>
        </p14:section>
        <p14:section name="CDS audit" id="{C0874DE2-A28C-4BB7-8E2F-BA7025BFCE61}">
          <p14:sldIdLst>
            <p14:sldId id="8754"/>
            <p14:sldId id="8755"/>
            <p14:sldId id="8756"/>
          </p14:sldIdLst>
        </p14:section>
        <p14:section name="Management connectors" id="{4DD7A9D8-E0D1-4A39-B3DB-CA5BF09D292E}">
          <p14:sldIdLst>
            <p14:sldId id="2076137889"/>
            <p14:sldId id="3844"/>
          </p14:sldIdLst>
        </p14:section>
        <p14:section name="Release and health updates" id="{54D8D7DA-CEEB-4FF4-B7BD-57060B5EF0D3}">
          <p14:sldIdLst>
            <p14:sldId id="2076136447"/>
            <p14:sldId id="8753"/>
            <p14:sldId id="1849"/>
            <p14:sldId id="280"/>
          </p14:sldIdLst>
        </p14:section>
        <p14:section name="Appendix" id="{09BA2DD6-D842-46D0-952A-C3832F30CA54}">
          <p14:sldIdLst>
            <p14:sldId id="1532"/>
            <p14:sldId id="2076136444"/>
            <p14:sldId id="3854"/>
            <p14:sldId id="8745"/>
            <p14:sldId id="3851"/>
            <p14:sldId id="2076136443"/>
            <p14:sldId id="8746"/>
            <p14:sldId id="207613644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karose" initials="v" lastIdx="6" clrIdx="0"/>
  <p:cmAuthor id="7" name="George Doubinski (SOLUTIONS NET PTY LTD)" initials="GD(NPL" lastIdx="29" clrIdx="7">
    <p:extLst>
      <p:ext uri="{19B8F6BF-5375-455C-9EA6-DF929625EA0E}">
        <p15:presenceInfo xmlns:p15="http://schemas.microsoft.com/office/powerpoint/2012/main" userId="S-1-5-21-778427548-827394404-3517438508-1001" providerId="AD"/>
      </p:ext>
    </p:extLst>
  </p:cmAuthor>
  <p:cmAuthor id="1" name="kghaffari" initials="k" lastIdx="3" clrIdx="1"/>
  <p:cmAuthor id="8" name="Julie Yack" initials="JY" lastIdx="3" clrIdx="8">
    <p:extLst>
      <p:ext uri="{19B8F6BF-5375-455C-9EA6-DF929625EA0E}">
        <p15:presenceInfo xmlns:p15="http://schemas.microsoft.com/office/powerpoint/2012/main" userId="69a26d0b1d12c0a5" providerId="Windows Live"/>
      </p:ext>
    </p:extLst>
  </p:cmAuthor>
  <p:cmAuthor id="2" name="awatson" initials="aw" lastIdx="5" clrIdx="2"/>
  <p:cmAuthor id="9" name="Manuela Pichler" initials="MP" lastIdx="7" clrIdx="9">
    <p:extLst>
      <p:ext uri="{19B8F6BF-5375-455C-9EA6-DF929625EA0E}">
        <p15:presenceInfo xmlns:p15="http://schemas.microsoft.com/office/powerpoint/2012/main" userId="S::mapichle@microsoft.com::07a841c1-49c8-4352-a8c3-3a0d96cf9a08" providerId="AD"/>
      </p:ext>
    </p:extLst>
  </p:cmAuthor>
  <p:cmAuthor id="3" name="John" initials="J" lastIdx="2" clrIdx="3"/>
  <p:cmAuthor id="4" name="David Yack" initials="DY" lastIdx="2" clrIdx="4">
    <p:extLst>
      <p:ext uri="{19B8F6BF-5375-455C-9EA6-DF929625EA0E}">
        <p15:presenceInfo xmlns:p15="http://schemas.microsoft.com/office/powerpoint/2012/main" userId="David Yack" providerId="None"/>
      </p:ext>
    </p:extLst>
  </p:cmAuthor>
  <p:cmAuthor id="5" name="Britta Scampton" initials="BS" lastIdx="2" clrIdx="5">
    <p:extLst>
      <p:ext uri="{19B8F6BF-5375-455C-9EA6-DF929625EA0E}">
        <p15:presenceInfo xmlns:p15="http://schemas.microsoft.com/office/powerpoint/2012/main" userId="S-1-5-21-1659004503-1364589140-1801674531-5439" providerId="AD"/>
      </p:ext>
    </p:extLst>
  </p:cmAuthor>
  <p:cmAuthor id="6" name="David Yack (Snapographs)" initials="DY(" lastIdx="1" clrIdx="6">
    <p:extLst>
      <p:ext uri="{19B8F6BF-5375-455C-9EA6-DF929625EA0E}">
        <p15:presenceInfo xmlns:p15="http://schemas.microsoft.com/office/powerpoint/2012/main" userId="David Yack (Snapograph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E31A8C-82D0-4C12-98BB-D0D5D868349D}" v="5" dt="2020-01-29T11:28:30.7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964" autoAdjust="0"/>
  </p:normalViewPr>
  <p:slideViewPr>
    <p:cSldViewPr snapToGrid="0">
      <p:cViewPr varScale="1">
        <p:scale>
          <a:sx n="98" d="100"/>
          <a:sy n="98" d="100"/>
        </p:scale>
        <p:origin x="1974" y="72"/>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commentAuthors" Target="commen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07a841c1-49c8-4352-a8c3-3a0d96cf9a08" providerId="ADAL" clId="{EDE31A8C-82D0-4C12-98BB-D0D5D868349D}"/>
    <pc:docChg chg="custSel addSld delSld modSld sldOrd modSection">
      <pc:chgData name="Manuela Pichler" userId="07a841c1-49c8-4352-a8c3-3a0d96cf9a08" providerId="ADAL" clId="{EDE31A8C-82D0-4C12-98BB-D0D5D868349D}" dt="2020-01-29T11:28:32.738" v="18" actId="47"/>
      <pc:docMkLst>
        <pc:docMk/>
      </pc:docMkLst>
      <pc:sldChg chg="del">
        <pc:chgData name="Manuela Pichler" userId="07a841c1-49c8-4352-a8c3-3a0d96cf9a08" providerId="ADAL" clId="{EDE31A8C-82D0-4C12-98BB-D0D5D868349D}" dt="2020-01-29T11:28:32.738" v="18" actId="47"/>
        <pc:sldMkLst>
          <pc:docMk/>
          <pc:sldMk cId="3129417321" sldId="1986"/>
        </pc:sldMkLst>
      </pc:sldChg>
      <pc:sldChg chg="mod ord modShow">
        <pc:chgData name="Manuela Pichler" userId="07a841c1-49c8-4352-a8c3-3a0d96cf9a08" providerId="ADAL" clId="{EDE31A8C-82D0-4C12-98BB-D0D5D868349D}" dt="2020-01-29T11:27:01.283" v="16" actId="729"/>
        <pc:sldMkLst>
          <pc:docMk/>
          <pc:sldMk cId="192328006" sldId="3853"/>
        </pc:sldMkLst>
      </pc:sldChg>
      <pc:sldChg chg="del">
        <pc:chgData name="Manuela Pichler" userId="07a841c1-49c8-4352-a8c3-3a0d96cf9a08" providerId="ADAL" clId="{EDE31A8C-82D0-4C12-98BB-D0D5D868349D}" dt="2020-01-29T11:26:52.287" v="13" actId="47"/>
        <pc:sldMkLst>
          <pc:docMk/>
          <pc:sldMk cId="1931621074" sldId="8747"/>
        </pc:sldMkLst>
      </pc:sldChg>
      <pc:sldChg chg="del ord">
        <pc:chgData name="Manuela Pichler" userId="07a841c1-49c8-4352-a8c3-3a0d96cf9a08" providerId="ADAL" clId="{EDE31A8C-82D0-4C12-98BB-D0D5D868349D}" dt="2020-01-29T11:26:37.588" v="12" actId="47"/>
        <pc:sldMkLst>
          <pc:docMk/>
          <pc:sldMk cId="1292073334" sldId="2076136456"/>
        </pc:sldMkLst>
      </pc:sldChg>
      <pc:sldChg chg="del">
        <pc:chgData name="Manuela Pichler" userId="07a841c1-49c8-4352-a8c3-3a0d96cf9a08" providerId="ADAL" clId="{EDE31A8C-82D0-4C12-98BB-D0D5D868349D}" dt="2020-01-29T11:26:13.931" v="7" actId="47"/>
        <pc:sldMkLst>
          <pc:docMk/>
          <pc:sldMk cId="2919105580" sldId="2076136457"/>
        </pc:sldMkLst>
      </pc:sldChg>
      <pc:sldChg chg="del">
        <pc:chgData name="Manuela Pichler" userId="07a841c1-49c8-4352-a8c3-3a0d96cf9a08" providerId="ADAL" clId="{EDE31A8C-82D0-4C12-98BB-D0D5D868349D}" dt="2020-01-29T11:26:13.931" v="7" actId="47"/>
        <pc:sldMkLst>
          <pc:docMk/>
          <pc:sldMk cId="3038119671" sldId="2076136459"/>
        </pc:sldMkLst>
      </pc:sldChg>
      <pc:sldChg chg="delSp modSp add mod">
        <pc:chgData name="Manuela Pichler" userId="07a841c1-49c8-4352-a8c3-3a0d96cf9a08" providerId="ADAL" clId="{EDE31A8C-82D0-4C12-98BB-D0D5D868349D}" dt="2020-01-29T11:25:14.053" v="2" actId="478"/>
        <pc:sldMkLst>
          <pc:docMk/>
          <pc:sldMk cId="2988189550" sldId="2076137878"/>
        </pc:sldMkLst>
        <pc:spChg chg="del mod">
          <ac:chgData name="Manuela Pichler" userId="07a841c1-49c8-4352-a8c3-3a0d96cf9a08" providerId="ADAL" clId="{EDE31A8C-82D0-4C12-98BB-D0D5D868349D}" dt="2020-01-29T11:25:14.053" v="2" actId="478"/>
          <ac:spMkLst>
            <pc:docMk/>
            <pc:sldMk cId="2988189550" sldId="2076137878"/>
            <ac:spMk id="3" creationId="{D47D21CB-E422-4FDB-824B-230C488469B3}"/>
          </ac:spMkLst>
        </pc:spChg>
      </pc:sldChg>
      <pc:sldChg chg="delSp add mod">
        <pc:chgData name="Manuela Pichler" userId="07a841c1-49c8-4352-a8c3-3a0d96cf9a08" providerId="ADAL" clId="{EDE31A8C-82D0-4C12-98BB-D0D5D868349D}" dt="2020-01-29T11:26:22.209" v="9" actId="478"/>
        <pc:sldMkLst>
          <pc:docMk/>
          <pc:sldMk cId="524515018" sldId="2076137886"/>
        </pc:sldMkLst>
        <pc:spChg chg="del">
          <ac:chgData name="Manuela Pichler" userId="07a841c1-49c8-4352-a8c3-3a0d96cf9a08" providerId="ADAL" clId="{EDE31A8C-82D0-4C12-98BB-D0D5D868349D}" dt="2020-01-29T11:26:22.209" v="9" actId="478"/>
          <ac:spMkLst>
            <pc:docMk/>
            <pc:sldMk cId="524515018" sldId="2076137886"/>
            <ac:spMk id="3" creationId="{690A987B-7FEE-4D3D-B01D-4A1DFA874685}"/>
          </ac:spMkLst>
        </pc:spChg>
      </pc:sldChg>
      <pc:sldChg chg="add">
        <pc:chgData name="Manuela Pichler" userId="07a841c1-49c8-4352-a8c3-3a0d96cf9a08" providerId="ADAL" clId="{EDE31A8C-82D0-4C12-98BB-D0D5D868349D}" dt="2020-01-29T11:26:29.463" v="10"/>
        <pc:sldMkLst>
          <pc:docMk/>
          <pc:sldMk cId="3299717301" sldId="2076137887"/>
        </pc:sldMkLst>
      </pc:sldChg>
      <pc:sldChg chg="add">
        <pc:chgData name="Manuela Pichler" userId="07a841c1-49c8-4352-a8c3-3a0d96cf9a08" providerId="ADAL" clId="{EDE31A8C-82D0-4C12-98BB-D0D5D868349D}" dt="2020-01-29T11:26:36.180" v="11"/>
        <pc:sldMkLst>
          <pc:docMk/>
          <pc:sldMk cId="3917613021" sldId="2076137888"/>
        </pc:sldMkLst>
      </pc:sldChg>
      <pc:sldChg chg="add">
        <pc:chgData name="Manuela Pichler" userId="07a841c1-49c8-4352-a8c3-3a0d96cf9a08" providerId="ADAL" clId="{EDE31A8C-82D0-4C12-98BB-D0D5D868349D}" dt="2020-01-29T11:28:30.714" v="17"/>
        <pc:sldMkLst>
          <pc:docMk/>
          <pc:sldMk cId="2974435674" sldId="2076137889"/>
        </pc:sldMkLst>
      </pc:sldChg>
    </pc:docChg>
  </pc:docChgLst>
  <pc:docChgLst>
    <pc:chgData name="Manuela Pichler" userId="07a841c1-49c8-4352-a8c3-3a0d96cf9a08" providerId="ADAL" clId="{BB80296C-6F1E-4729-B180-C3A228909109}"/>
    <pc:docChg chg="custSel modSld">
      <pc:chgData name="Manuela Pichler" userId="07a841c1-49c8-4352-a8c3-3a0d96cf9a08" providerId="ADAL" clId="{BB80296C-6F1E-4729-B180-C3A228909109}" dt="2019-10-22T17:02:05.920" v="393" actId="2056"/>
      <pc:docMkLst>
        <pc:docMk/>
      </pc:docMkLst>
      <pc:sldChg chg="modCm">
        <pc:chgData name="Manuela Pichler" userId="07a841c1-49c8-4352-a8c3-3a0d96cf9a08" providerId="ADAL" clId="{BB80296C-6F1E-4729-B180-C3A228909109}" dt="2019-10-22T17:02:05.920" v="393" actId="2056"/>
        <pc:sldMkLst>
          <pc:docMk/>
          <pc:sldMk cId="2338889134" sldId="8715"/>
        </pc:sldMkLst>
      </pc:sldChg>
      <pc:sldChg chg="delCm">
        <pc:chgData name="Manuela Pichler" userId="07a841c1-49c8-4352-a8c3-3a0d96cf9a08" providerId="ADAL" clId="{BB80296C-6F1E-4729-B180-C3A228909109}" dt="2019-10-22T16:51:27.633" v="0" actId="1592"/>
        <pc:sldMkLst>
          <pc:docMk/>
          <pc:sldMk cId="1292073334" sldId="2076136456"/>
        </pc:sldMkLst>
      </pc:sldChg>
      <pc:sldChg chg="modSp">
        <pc:chgData name="Manuela Pichler" userId="07a841c1-49c8-4352-a8c3-3a0d96cf9a08" providerId="ADAL" clId="{BB80296C-6F1E-4729-B180-C3A228909109}" dt="2019-10-22T16:57:40.622" v="390" actId="1076"/>
        <pc:sldMkLst>
          <pc:docMk/>
          <pc:sldMk cId="2904940427" sldId="2076136458"/>
        </pc:sldMkLst>
        <pc:spChg chg="mod">
          <ac:chgData name="Manuela Pichler" userId="07a841c1-49c8-4352-a8c3-3a0d96cf9a08" providerId="ADAL" clId="{BB80296C-6F1E-4729-B180-C3A228909109}" dt="2019-10-22T16:57:35.608" v="389" actId="404"/>
          <ac:spMkLst>
            <pc:docMk/>
            <pc:sldMk cId="2904940427" sldId="2076136458"/>
            <ac:spMk id="3" creationId="{C66774C2-F834-42E5-9120-25D7ACA66DA8}"/>
          </ac:spMkLst>
        </pc:spChg>
        <pc:graphicFrameChg chg="mod modGraphic">
          <ac:chgData name="Manuela Pichler" userId="07a841c1-49c8-4352-a8c3-3a0d96cf9a08" providerId="ADAL" clId="{BB80296C-6F1E-4729-B180-C3A228909109}" dt="2019-10-22T16:57:40.622" v="390" actId="1076"/>
          <ac:graphicFrameMkLst>
            <pc:docMk/>
            <pc:sldMk cId="2904940427" sldId="2076136458"/>
            <ac:graphicFrameMk id="10" creationId="{42061396-E6D0-462E-92A9-EB2F3BD9BB28}"/>
          </ac:graphicFrameMkLst>
        </pc:graphicFrameChg>
      </pc:sldChg>
    </pc:docChg>
  </pc:docChgLst>
  <pc:docChgLst>
    <pc:chgData name="Manuela Pichler" userId="07a841c1-49c8-4352-a8c3-3a0d96cf9a08" providerId="ADAL" clId="{8B11B0DC-8D0E-4A3D-971A-66EFDB62CF81}"/>
    <pc:docChg chg="custSel modSld">
      <pc:chgData name="Manuela Pichler" userId="07a841c1-49c8-4352-a8c3-3a0d96cf9a08" providerId="ADAL" clId="{8B11B0DC-8D0E-4A3D-971A-66EFDB62CF81}" dt="2019-11-26T12:21:36.574" v="484"/>
      <pc:docMkLst>
        <pc:docMk/>
      </pc:docMkLst>
      <pc:sldChg chg="modSp">
        <pc:chgData name="Manuela Pichler" userId="07a841c1-49c8-4352-a8c3-3a0d96cf9a08" providerId="ADAL" clId="{8B11B0DC-8D0E-4A3D-971A-66EFDB62CF81}" dt="2019-11-26T12:04:48.446" v="225" actId="20577"/>
        <pc:sldMkLst>
          <pc:docMk/>
          <pc:sldMk cId="3129417321" sldId="1986"/>
        </pc:sldMkLst>
        <pc:spChg chg="mod">
          <ac:chgData name="Manuela Pichler" userId="07a841c1-49c8-4352-a8c3-3a0d96cf9a08" providerId="ADAL" clId="{8B11B0DC-8D0E-4A3D-971A-66EFDB62CF81}" dt="2019-11-26T12:04:48.446" v="225" actId="20577"/>
          <ac:spMkLst>
            <pc:docMk/>
            <pc:sldMk cId="3129417321" sldId="1986"/>
            <ac:spMk id="3" creationId="{6782451E-FE15-4CB8-81A3-DF0B405E4966}"/>
          </ac:spMkLst>
        </pc:spChg>
      </pc:sldChg>
      <pc:sldChg chg="modSp">
        <pc:chgData name="Manuela Pichler" userId="07a841c1-49c8-4352-a8c3-3a0d96cf9a08" providerId="ADAL" clId="{8B11B0DC-8D0E-4A3D-971A-66EFDB62CF81}" dt="2019-11-26T12:04:25.879" v="187" actId="20577"/>
        <pc:sldMkLst>
          <pc:docMk/>
          <pc:sldMk cId="3321106804" sldId="3825"/>
        </pc:sldMkLst>
        <pc:graphicFrameChg chg="modGraphic">
          <ac:chgData name="Manuela Pichler" userId="07a841c1-49c8-4352-a8c3-3a0d96cf9a08" providerId="ADAL" clId="{8B11B0DC-8D0E-4A3D-971A-66EFDB62CF81}" dt="2019-11-26T12:04:25.879" v="187" actId="20577"/>
          <ac:graphicFrameMkLst>
            <pc:docMk/>
            <pc:sldMk cId="3321106804" sldId="3825"/>
            <ac:graphicFrameMk id="4" creationId="{28B18BB7-49BA-4B82-A71F-45FF45D1982D}"/>
          </ac:graphicFrameMkLst>
        </pc:graphicFrameChg>
      </pc:sldChg>
      <pc:sldChg chg="modSp modTransition">
        <pc:chgData name="Manuela Pichler" userId="07a841c1-49c8-4352-a8c3-3a0d96cf9a08" providerId="ADAL" clId="{8B11B0DC-8D0E-4A3D-971A-66EFDB62CF81}" dt="2019-11-26T12:21:36.574" v="484"/>
        <pc:sldMkLst>
          <pc:docMk/>
          <pc:sldMk cId="221549981" sldId="3826"/>
        </pc:sldMkLst>
        <pc:spChg chg="mod">
          <ac:chgData name="Manuela Pichler" userId="07a841c1-49c8-4352-a8c3-3a0d96cf9a08" providerId="ADAL" clId="{8B11B0DC-8D0E-4A3D-971A-66EFDB62CF81}" dt="2019-11-26T12:03:52.216" v="119" actId="14100"/>
          <ac:spMkLst>
            <pc:docMk/>
            <pc:sldMk cId="221549981" sldId="3826"/>
            <ac:spMk id="2" creationId="{62308CE0-2084-4100-98B9-F8239B07782A}"/>
          </ac:spMkLst>
        </pc:spChg>
      </pc:sldChg>
      <pc:sldChg chg="modSp">
        <pc:chgData name="Manuela Pichler" userId="07a841c1-49c8-4352-a8c3-3a0d96cf9a08" providerId="ADAL" clId="{8B11B0DC-8D0E-4A3D-971A-66EFDB62CF81}" dt="2019-11-26T12:07:05.891" v="379" actId="20577"/>
        <pc:sldMkLst>
          <pc:docMk/>
          <pc:sldMk cId="3063442278" sldId="3829"/>
        </pc:sldMkLst>
        <pc:spChg chg="mod">
          <ac:chgData name="Manuela Pichler" userId="07a841c1-49c8-4352-a8c3-3a0d96cf9a08" providerId="ADAL" clId="{8B11B0DC-8D0E-4A3D-971A-66EFDB62CF81}" dt="2019-11-26T12:07:05.891" v="379" actId="20577"/>
          <ac:spMkLst>
            <pc:docMk/>
            <pc:sldMk cId="3063442278" sldId="3829"/>
            <ac:spMk id="6" creationId="{93392599-52E0-4EA2-954C-63BAEE6A2493}"/>
          </ac:spMkLst>
        </pc:spChg>
        <pc:spChg chg="mod">
          <ac:chgData name="Manuela Pichler" userId="07a841c1-49c8-4352-a8c3-3a0d96cf9a08" providerId="ADAL" clId="{8B11B0DC-8D0E-4A3D-971A-66EFDB62CF81}" dt="2019-11-26T12:04:30.748" v="188" actId="20577"/>
          <ac:spMkLst>
            <pc:docMk/>
            <pc:sldMk cId="3063442278" sldId="3829"/>
            <ac:spMk id="16" creationId="{C2D367CB-00F1-45C7-97A2-17DD016314E9}"/>
          </ac:spMkLst>
        </pc:spChg>
        <pc:spChg chg="mod">
          <ac:chgData name="Manuela Pichler" userId="07a841c1-49c8-4352-a8c3-3a0d96cf9a08" providerId="ADAL" clId="{8B11B0DC-8D0E-4A3D-971A-66EFDB62CF81}" dt="2019-11-26T12:04:35.703" v="210" actId="6549"/>
          <ac:spMkLst>
            <pc:docMk/>
            <pc:sldMk cId="3063442278" sldId="3829"/>
            <ac:spMk id="18" creationId="{7DD09BA8-48A9-4635-8D1E-ADFE26BD12FA}"/>
          </ac:spMkLst>
        </pc:spChg>
      </pc:sldChg>
      <pc:sldChg chg="modSp">
        <pc:chgData name="Manuela Pichler" userId="07a841c1-49c8-4352-a8c3-3a0d96cf9a08" providerId="ADAL" clId="{8B11B0DC-8D0E-4A3D-971A-66EFDB62CF81}" dt="2019-11-26T12:07:20.412" v="394" actId="404"/>
        <pc:sldMkLst>
          <pc:docMk/>
          <pc:sldMk cId="919574129" sldId="3844"/>
        </pc:sldMkLst>
        <pc:spChg chg="mod">
          <ac:chgData name="Manuela Pichler" userId="07a841c1-49c8-4352-a8c3-3a0d96cf9a08" providerId="ADAL" clId="{8B11B0DC-8D0E-4A3D-971A-66EFDB62CF81}" dt="2019-11-26T12:07:20.412" v="394" actId="404"/>
          <ac:spMkLst>
            <pc:docMk/>
            <pc:sldMk cId="919574129" sldId="3844"/>
            <ac:spMk id="3" creationId="{8806F7A4-41B9-4128-A375-FB9BFD193F60}"/>
          </ac:spMkLst>
        </pc:spChg>
      </pc:sldChg>
      <pc:sldChg chg="delCm">
        <pc:chgData name="Manuela Pichler" userId="07a841c1-49c8-4352-a8c3-3a0d96cf9a08" providerId="ADAL" clId="{8B11B0DC-8D0E-4A3D-971A-66EFDB62CF81}" dt="2019-11-26T12:21:01.024" v="479"/>
        <pc:sldMkLst>
          <pc:docMk/>
          <pc:sldMk cId="192328006" sldId="3853"/>
        </pc:sldMkLst>
      </pc:sldChg>
      <pc:sldChg chg="modSp">
        <pc:chgData name="Manuela Pichler" userId="07a841c1-49c8-4352-a8c3-3a0d96cf9a08" providerId="ADAL" clId="{8B11B0DC-8D0E-4A3D-971A-66EFDB62CF81}" dt="2019-11-26T12:06:28.121" v="343" actId="1076"/>
        <pc:sldMkLst>
          <pc:docMk/>
          <pc:sldMk cId="3374878198" sldId="8457"/>
        </pc:sldMkLst>
        <pc:spChg chg="mod">
          <ac:chgData name="Manuela Pichler" userId="07a841c1-49c8-4352-a8c3-3a0d96cf9a08" providerId="ADAL" clId="{8B11B0DC-8D0E-4A3D-971A-66EFDB62CF81}" dt="2019-11-26T12:06:20.889" v="316" actId="20577"/>
          <ac:spMkLst>
            <pc:docMk/>
            <pc:sldMk cId="3374878198" sldId="8457"/>
            <ac:spMk id="2" creationId="{48A6CF07-0638-482F-9B13-20D0043BD82E}"/>
          </ac:spMkLst>
        </pc:spChg>
        <pc:spChg chg="mod">
          <ac:chgData name="Manuela Pichler" userId="07a841c1-49c8-4352-a8c3-3a0d96cf9a08" providerId="ADAL" clId="{8B11B0DC-8D0E-4A3D-971A-66EFDB62CF81}" dt="2019-11-26T12:06:25.939" v="342" actId="20577"/>
          <ac:spMkLst>
            <pc:docMk/>
            <pc:sldMk cId="3374878198" sldId="8457"/>
            <ac:spMk id="4" creationId="{FC93A8B2-26BB-4190-AC0B-B1F48AE61654}"/>
          </ac:spMkLst>
        </pc:spChg>
        <pc:picChg chg="mod">
          <ac:chgData name="Manuela Pichler" userId="07a841c1-49c8-4352-a8c3-3a0d96cf9a08" providerId="ADAL" clId="{8B11B0DC-8D0E-4A3D-971A-66EFDB62CF81}" dt="2019-11-26T12:06:28.121" v="343" actId="1076"/>
          <ac:picMkLst>
            <pc:docMk/>
            <pc:sldMk cId="3374878198" sldId="8457"/>
            <ac:picMk id="8" creationId="{DB736044-0B6E-47C2-B61B-6C2301571B9C}"/>
          </ac:picMkLst>
        </pc:picChg>
      </pc:sldChg>
      <pc:sldChg chg="delCm">
        <pc:chgData name="Manuela Pichler" userId="07a841c1-49c8-4352-a8c3-3a0d96cf9a08" providerId="ADAL" clId="{8B11B0DC-8D0E-4A3D-971A-66EFDB62CF81}" dt="2019-11-26T12:14:26.496" v="478"/>
        <pc:sldMkLst>
          <pc:docMk/>
          <pc:sldMk cId="2338889134" sldId="8715"/>
        </pc:sldMkLst>
      </pc:sldChg>
      <pc:sldChg chg="modTransition">
        <pc:chgData name="Manuela Pichler" userId="07a841c1-49c8-4352-a8c3-3a0d96cf9a08" providerId="ADAL" clId="{8B11B0DC-8D0E-4A3D-971A-66EFDB62CF81}" dt="2019-11-26T12:21:18.993" v="480"/>
        <pc:sldMkLst>
          <pc:docMk/>
          <pc:sldMk cId="937238578" sldId="8744"/>
        </pc:sldMkLst>
      </pc:sldChg>
      <pc:sldChg chg="modTransition">
        <pc:chgData name="Manuela Pichler" userId="07a841c1-49c8-4352-a8c3-3a0d96cf9a08" providerId="ADAL" clId="{8B11B0DC-8D0E-4A3D-971A-66EFDB62CF81}" dt="2019-11-26T12:21:23.336" v="481"/>
        <pc:sldMkLst>
          <pc:docMk/>
          <pc:sldMk cId="3070025828" sldId="8748"/>
        </pc:sldMkLst>
      </pc:sldChg>
      <pc:sldChg chg="modTransition">
        <pc:chgData name="Manuela Pichler" userId="07a841c1-49c8-4352-a8c3-3a0d96cf9a08" providerId="ADAL" clId="{8B11B0DC-8D0E-4A3D-971A-66EFDB62CF81}" dt="2019-11-26T12:21:31.642" v="483"/>
        <pc:sldMkLst>
          <pc:docMk/>
          <pc:sldMk cId="2287713709" sldId="8751"/>
        </pc:sldMkLst>
      </pc:sldChg>
      <pc:sldChg chg="modSp">
        <pc:chgData name="Manuela Pichler" userId="07a841c1-49c8-4352-a8c3-3a0d96cf9a08" providerId="ADAL" clId="{8B11B0DC-8D0E-4A3D-971A-66EFDB62CF81}" dt="2019-11-26T12:05:12.024" v="259" actId="20577"/>
        <pc:sldMkLst>
          <pc:docMk/>
          <pc:sldMk cId="2146206065" sldId="8753"/>
        </pc:sldMkLst>
        <pc:spChg chg="mod">
          <ac:chgData name="Manuela Pichler" userId="07a841c1-49c8-4352-a8c3-3a0d96cf9a08" providerId="ADAL" clId="{8B11B0DC-8D0E-4A3D-971A-66EFDB62CF81}" dt="2019-11-26T12:05:00.338" v="227" actId="20577"/>
          <ac:spMkLst>
            <pc:docMk/>
            <pc:sldMk cId="2146206065" sldId="8753"/>
            <ac:spMk id="6" creationId="{5146A57E-08A3-4451-A1A1-E846B5CA871B}"/>
          </ac:spMkLst>
        </pc:spChg>
        <pc:spChg chg="mod">
          <ac:chgData name="Manuela Pichler" userId="07a841c1-49c8-4352-a8c3-3a0d96cf9a08" providerId="ADAL" clId="{8B11B0DC-8D0E-4A3D-971A-66EFDB62CF81}" dt="2019-11-26T12:05:03.264" v="242" actId="20577"/>
          <ac:spMkLst>
            <pc:docMk/>
            <pc:sldMk cId="2146206065" sldId="8753"/>
            <ac:spMk id="7" creationId="{279F5981-55CE-4399-AF8B-F288B47C2358}"/>
          </ac:spMkLst>
        </pc:spChg>
        <pc:spChg chg="mod">
          <ac:chgData name="Manuela Pichler" userId="07a841c1-49c8-4352-a8c3-3a0d96cf9a08" providerId="ADAL" clId="{8B11B0DC-8D0E-4A3D-971A-66EFDB62CF81}" dt="2019-11-26T12:05:12.024" v="259" actId="20577"/>
          <ac:spMkLst>
            <pc:docMk/>
            <pc:sldMk cId="2146206065" sldId="8753"/>
            <ac:spMk id="13" creationId="{748C31A0-9C50-45AC-AFF5-866F15167270}"/>
          </ac:spMkLst>
        </pc:spChg>
      </pc:sldChg>
      <pc:sldChg chg="modTransition">
        <pc:chgData name="Manuela Pichler" userId="07a841c1-49c8-4352-a8c3-3a0d96cf9a08" providerId="ADAL" clId="{8B11B0DC-8D0E-4A3D-971A-66EFDB62CF81}" dt="2019-11-26T12:21:18.993" v="480"/>
        <pc:sldMkLst>
          <pc:docMk/>
          <pc:sldMk cId="1365082235" sldId="8758"/>
        </pc:sldMkLst>
      </pc:sldChg>
      <pc:sldChg chg="modTransition">
        <pc:chgData name="Manuela Pichler" userId="07a841c1-49c8-4352-a8c3-3a0d96cf9a08" providerId="ADAL" clId="{8B11B0DC-8D0E-4A3D-971A-66EFDB62CF81}" dt="2019-11-26T12:21:18.993" v="480"/>
        <pc:sldMkLst>
          <pc:docMk/>
          <pc:sldMk cId="3033507338" sldId="8759"/>
        </pc:sldMkLst>
      </pc:sldChg>
      <pc:sldChg chg="modSp">
        <pc:chgData name="Manuela Pichler" userId="07a841c1-49c8-4352-a8c3-3a0d96cf9a08" providerId="ADAL" clId="{8B11B0DC-8D0E-4A3D-971A-66EFDB62CF81}" dt="2019-11-26T12:05:58.700" v="302" actId="20577"/>
        <pc:sldMkLst>
          <pc:docMk/>
          <pc:sldMk cId="867207942" sldId="8761"/>
        </pc:sldMkLst>
        <pc:spChg chg="mod">
          <ac:chgData name="Manuela Pichler" userId="07a841c1-49c8-4352-a8c3-3a0d96cf9a08" providerId="ADAL" clId="{8B11B0DC-8D0E-4A3D-971A-66EFDB62CF81}" dt="2019-11-26T12:05:58.700" v="302" actId="20577"/>
          <ac:spMkLst>
            <pc:docMk/>
            <pc:sldMk cId="867207942" sldId="8761"/>
            <ac:spMk id="2" creationId="{48A6CF07-0638-482F-9B13-20D0043BD82E}"/>
          </ac:spMkLst>
        </pc:spChg>
      </pc:sldChg>
      <pc:sldChg chg="modSp">
        <pc:chgData name="Manuela Pichler" userId="07a841c1-49c8-4352-a8c3-3a0d96cf9a08" providerId="ADAL" clId="{8B11B0DC-8D0E-4A3D-971A-66EFDB62CF81}" dt="2019-11-26T12:03:40.040" v="94" actId="20577"/>
        <pc:sldMkLst>
          <pc:docMk/>
          <pc:sldMk cId="99446138" sldId="8762"/>
        </pc:sldMkLst>
        <pc:spChg chg="mod">
          <ac:chgData name="Manuela Pichler" userId="07a841c1-49c8-4352-a8c3-3a0d96cf9a08" providerId="ADAL" clId="{8B11B0DC-8D0E-4A3D-971A-66EFDB62CF81}" dt="2019-11-26T12:03:40.040" v="94" actId="20577"/>
          <ac:spMkLst>
            <pc:docMk/>
            <pc:sldMk cId="99446138" sldId="8762"/>
            <ac:spMk id="2" creationId="{48A6CF07-0638-482F-9B13-20D0043BD82E}"/>
          </ac:spMkLst>
        </pc:spChg>
      </pc:sldChg>
      <pc:sldChg chg="modTransition">
        <pc:chgData name="Manuela Pichler" userId="07a841c1-49c8-4352-a8c3-3a0d96cf9a08" providerId="ADAL" clId="{8B11B0DC-8D0E-4A3D-971A-66EFDB62CF81}" dt="2019-11-26T12:21:18.993" v="480"/>
        <pc:sldMkLst>
          <pc:docMk/>
          <pc:sldMk cId="3287030947" sldId="2076136439"/>
        </pc:sldMkLst>
      </pc:sldChg>
      <pc:sldChg chg="modTransition">
        <pc:chgData name="Manuela Pichler" userId="07a841c1-49c8-4352-a8c3-3a0d96cf9a08" providerId="ADAL" clId="{8B11B0DC-8D0E-4A3D-971A-66EFDB62CF81}" dt="2019-11-26T12:21:26.837" v="482"/>
        <pc:sldMkLst>
          <pc:docMk/>
          <pc:sldMk cId="1222177881" sldId="2076136441"/>
        </pc:sldMkLst>
      </pc:sldChg>
      <pc:sldChg chg="modSp">
        <pc:chgData name="Manuela Pichler" userId="07a841c1-49c8-4352-a8c3-3a0d96cf9a08" providerId="ADAL" clId="{8B11B0DC-8D0E-4A3D-971A-66EFDB62CF81}" dt="2019-11-26T12:07:30.431" v="409" actId="20577"/>
        <pc:sldMkLst>
          <pc:docMk/>
          <pc:sldMk cId="142011480" sldId="2076136442"/>
        </pc:sldMkLst>
        <pc:spChg chg="mod">
          <ac:chgData name="Manuela Pichler" userId="07a841c1-49c8-4352-a8c3-3a0d96cf9a08" providerId="ADAL" clId="{8B11B0DC-8D0E-4A3D-971A-66EFDB62CF81}" dt="2019-11-26T12:07:30.431" v="409" actId="20577"/>
          <ac:spMkLst>
            <pc:docMk/>
            <pc:sldMk cId="142011480" sldId="2076136442"/>
            <ac:spMk id="3" creationId="{B5395C15-F2EF-4CC4-B756-CA0E67F9B1C0}"/>
          </ac:spMkLst>
        </pc:spChg>
      </pc:sldChg>
      <pc:sldChg chg="modSp">
        <pc:chgData name="Manuela Pichler" userId="07a841c1-49c8-4352-a8c3-3a0d96cf9a08" providerId="ADAL" clId="{8B11B0DC-8D0E-4A3D-971A-66EFDB62CF81}" dt="2019-11-26T12:05:16.193" v="260" actId="20577"/>
        <pc:sldMkLst>
          <pc:docMk/>
          <pc:sldMk cId="3287800464" sldId="2076136443"/>
        </pc:sldMkLst>
        <pc:spChg chg="mod">
          <ac:chgData name="Manuela Pichler" userId="07a841c1-49c8-4352-a8c3-3a0d96cf9a08" providerId="ADAL" clId="{8B11B0DC-8D0E-4A3D-971A-66EFDB62CF81}" dt="2019-11-26T12:05:16.193" v="260" actId="20577"/>
          <ac:spMkLst>
            <pc:docMk/>
            <pc:sldMk cId="3287800464" sldId="2076136443"/>
            <ac:spMk id="3" creationId="{B5395C15-F2EF-4CC4-B756-CA0E67F9B1C0}"/>
          </ac:spMkLst>
        </pc:spChg>
      </pc:sldChg>
      <pc:sldChg chg="modSp">
        <pc:chgData name="Manuela Pichler" userId="07a841c1-49c8-4352-a8c3-3a0d96cf9a08" providerId="ADAL" clId="{8B11B0DC-8D0E-4A3D-971A-66EFDB62CF81}" dt="2019-11-26T12:06:40.978" v="364" actId="20577"/>
        <pc:sldMkLst>
          <pc:docMk/>
          <pc:sldMk cId="385829245" sldId="2076136445"/>
        </pc:sldMkLst>
        <pc:spChg chg="mod">
          <ac:chgData name="Manuela Pichler" userId="07a841c1-49c8-4352-a8c3-3a0d96cf9a08" providerId="ADAL" clId="{8B11B0DC-8D0E-4A3D-971A-66EFDB62CF81}" dt="2019-11-26T12:03:56.789" v="120" actId="20577"/>
          <ac:spMkLst>
            <pc:docMk/>
            <pc:sldMk cId="385829245" sldId="2076136445"/>
            <ac:spMk id="2" creationId="{48A6CF07-0638-482F-9B13-20D0043BD82E}"/>
          </ac:spMkLst>
        </pc:spChg>
        <pc:spChg chg="mod">
          <ac:chgData name="Manuela Pichler" userId="07a841c1-49c8-4352-a8c3-3a0d96cf9a08" providerId="ADAL" clId="{8B11B0DC-8D0E-4A3D-971A-66EFDB62CF81}" dt="2019-11-26T12:06:40.978" v="364" actId="20577"/>
          <ac:spMkLst>
            <pc:docMk/>
            <pc:sldMk cId="385829245" sldId="2076136445"/>
            <ac:spMk id="4" creationId="{FC93A8B2-26BB-4190-AC0B-B1F48AE61654}"/>
          </ac:spMkLst>
        </pc:spChg>
      </pc:sldChg>
      <pc:sldChg chg="modSp">
        <pc:chgData name="Manuela Pichler" userId="07a841c1-49c8-4352-a8c3-3a0d96cf9a08" providerId="ADAL" clId="{8B11B0DC-8D0E-4A3D-971A-66EFDB62CF81}" dt="2019-11-26T12:06:46.685" v="365"/>
        <pc:sldMkLst>
          <pc:docMk/>
          <pc:sldMk cId="143896393" sldId="2076136446"/>
        </pc:sldMkLst>
        <pc:spChg chg="mod">
          <ac:chgData name="Manuela Pichler" userId="07a841c1-49c8-4352-a8c3-3a0d96cf9a08" providerId="ADAL" clId="{8B11B0DC-8D0E-4A3D-971A-66EFDB62CF81}" dt="2019-11-26T12:06:46.685" v="365"/>
          <ac:spMkLst>
            <pc:docMk/>
            <pc:sldMk cId="143896393" sldId="2076136446"/>
            <ac:spMk id="4" creationId="{FC93A8B2-26BB-4190-AC0B-B1F48AE61654}"/>
          </ac:spMkLst>
        </pc:spChg>
      </pc:sldChg>
      <pc:sldChg chg="modSp">
        <pc:chgData name="Manuela Pichler" userId="07a841c1-49c8-4352-a8c3-3a0d96cf9a08" providerId="ADAL" clId="{8B11B0DC-8D0E-4A3D-971A-66EFDB62CF81}" dt="2019-11-26T12:02:41.973" v="29" actId="20577"/>
        <pc:sldMkLst>
          <pc:docMk/>
          <pc:sldMk cId="1292073334" sldId="2076136456"/>
        </pc:sldMkLst>
        <pc:spChg chg="mod">
          <ac:chgData name="Manuela Pichler" userId="07a841c1-49c8-4352-a8c3-3a0d96cf9a08" providerId="ADAL" clId="{8B11B0DC-8D0E-4A3D-971A-66EFDB62CF81}" dt="2019-11-26T12:02:35.783" v="14" actId="20577"/>
          <ac:spMkLst>
            <pc:docMk/>
            <pc:sldMk cId="1292073334" sldId="2076136456"/>
            <ac:spMk id="2" creationId="{7A736F34-5806-4D1F-9B4D-09C3A77F9A27}"/>
          </ac:spMkLst>
        </pc:spChg>
        <pc:graphicFrameChg chg="modGraphic">
          <ac:chgData name="Manuela Pichler" userId="07a841c1-49c8-4352-a8c3-3a0d96cf9a08" providerId="ADAL" clId="{8B11B0DC-8D0E-4A3D-971A-66EFDB62CF81}" dt="2019-11-26T12:02:41.973" v="29" actId="20577"/>
          <ac:graphicFrameMkLst>
            <pc:docMk/>
            <pc:sldMk cId="1292073334" sldId="2076136456"/>
            <ac:graphicFrameMk id="16" creationId="{F6030C14-2F25-417C-B2BD-B8F0AC832CB2}"/>
          </ac:graphicFrameMkLst>
        </pc:graphicFrameChg>
      </pc:sldChg>
      <pc:sldChg chg="modSp">
        <pc:chgData name="Manuela Pichler" userId="07a841c1-49c8-4352-a8c3-3a0d96cf9a08" providerId="ADAL" clId="{8B11B0DC-8D0E-4A3D-971A-66EFDB62CF81}" dt="2019-11-26T12:03:29.604" v="93" actId="20577"/>
        <pc:sldMkLst>
          <pc:docMk/>
          <pc:sldMk cId="2919105580" sldId="2076136457"/>
        </pc:sldMkLst>
        <pc:spChg chg="mod">
          <ac:chgData name="Manuela Pichler" userId="07a841c1-49c8-4352-a8c3-3a0d96cf9a08" providerId="ADAL" clId="{8B11B0DC-8D0E-4A3D-971A-66EFDB62CF81}" dt="2019-11-26T12:03:24.580" v="78" actId="20577"/>
          <ac:spMkLst>
            <pc:docMk/>
            <pc:sldMk cId="2919105580" sldId="2076136457"/>
            <ac:spMk id="2" creationId="{7A736F34-5806-4D1F-9B4D-09C3A77F9A27}"/>
          </ac:spMkLst>
        </pc:spChg>
        <pc:spChg chg="mod">
          <ac:chgData name="Manuela Pichler" userId="07a841c1-49c8-4352-a8c3-3a0d96cf9a08" providerId="ADAL" clId="{8B11B0DC-8D0E-4A3D-971A-66EFDB62CF81}" dt="2019-11-26T12:03:28.299" v="92" actId="20577"/>
          <ac:spMkLst>
            <pc:docMk/>
            <pc:sldMk cId="2919105580" sldId="2076136457"/>
            <ac:spMk id="14" creationId="{C2298151-B065-4D7D-901E-C8AE84B704F2}"/>
          </ac:spMkLst>
        </pc:spChg>
        <pc:spChg chg="mod">
          <ac:chgData name="Manuela Pichler" userId="07a841c1-49c8-4352-a8c3-3a0d96cf9a08" providerId="ADAL" clId="{8B11B0DC-8D0E-4A3D-971A-66EFDB62CF81}" dt="2019-11-26T12:03:29.604" v="93" actId="20577"/>
          <ac:spMkLst>
            <pc:docMk/>
            <pc:sldMk cId="2919105580" sldId="2076136457"/>
            <ac:spMk id="15" creationId="{6355D653-440E-4FF7-9264-E7A64AC0157C}"/>
          </ac:spMkLst>
        </pc:spChg>
      </pc:sldChg>
      <pc:sldChg chg="modSp">
        <pc:chgData name="Manuela Pichler" userId="07a841c1-49c8-4352-a8c3-3a0d96cf9a08" providerId="ADAL" clId="{8B11B0DC-8D0E-4A3D-971A-66EFDB62CF81}" dt="2019-11-26T12:05:41.892" v="288" actId="20577"/>
        <pc:sldMkLst>
          <pc:docMk/>
          <pc:sldMk cId="2904940427" sldId="2076136458"/>
        </pc:sldMkLst>
        <pc:graphicFrameChg chg="modGraphic">
          <ac:chgData name="Manuela Pichler" userId="07a841c1-49c8-4352-a8c3-3a0d96cf9a08" providerId="ADAL" clId="{8B11B0DC-8D0E-4A3D-971A-66EFDB62CF81}" dt="2019-11-26T12:05:41.892" v="288" actId="20577"/>
          <ac:graphicFrameMkLst>
            <pc:docMk/>
            <pc:sldMk cId="2904940427" sldId="2076136458"/>
            <ac:graphicFrameMk id="10" creationId="{42061396-E6D0-462E-92A9-EB2F3BD9BB28}"/>
          </ac:graphicFrameMkLst>
        </pc:graphicFrameChg>
      </pc:sldChg>
      <pc:sldChg chg="modSp modNotesTx">
        <pc:chgData name="Manuela Pichler" userId="07a841c1-49c8-4352-a8c3-3a0d96cf9a08" providerId="ADAL" clId="{8B11B0DC-8D0E-4A3D-971A-66EFDB62CF81}" dt="2019-11-26T12:14:04.744" v="477" actId="20577"/>
        <pc:sldMkLst>
          <pc:docMk/>
          <pc:sldMk cId="3038119671" sldId="2076136459"/>
        </pc:sldMkLst>
        <pc:spChg chg="mod">
          <ac:chgData name="Manuela Pichler" userId="07a841c1-49c8-4352-a8c3-3a0d96cf9a08" providerId="ADAL" clId="{8B11B0DC-8D0E-4A3D-971A-66EFDB62CF81}" dt="2019-11-26T12:03:05.605" v="48" actId="20577"/>
          <ac:spMkLst>
            <pc:docMk/>
            <pc:sldMk cId="3038119671" sldId="2076136459"/>
            <ac:spMk id="2" creationId="{7A736F34-5806-4D1F-9B4D-09C3A77F9A27}"/>
          </ac:spMkLst>
        </pc:spChg>
        <pc:spChg chg="mod">
          <ac:chgData name="Manuela Pichler" userId="07a841c1-49c8-4352-a8c3-3a0d96cf9a08" providerId="ADAL" clId="{8B11B0DC-8D0E-4A3D-971A-66EFDB62CF81}" dt="2019-11-26T12:03:09.530" v="62" actId="20577"/>
          <ac:spMkLst>
            <pc:docMk/>
            <pc:sldMk cId="3038119671" sldId="2076136459"/>
            <ac:spMk id="6" creationId="{C0D03107-8044-4041-9B92-066AC8A22134}"/>
          </ac:spMkLst>
        </pc:spChg>
        <pc:spChg chg="mod">
          <ac:chgData name="Manuela Pichler" userId="07a841c1-49c8-4352-a8c3-3a0d96cf9a08" providerId="ADAL" clId="{8B11B0DC-8D0E-4A3D-971A-66EFDB62CF81}" dt="2019-11-26T12:03:11.001" v="63" actId="20577"/>
          <ac:spMkLst>
            <pc:docMk/>
            <pc:sldMk cId="3038119671" sldId="2076136459"/>
            <ac:spMk id="7" creationId="{74A5AF3B-C166-4068-953D-62F9A8A06CAC}"/>
          </ac:spMkLst>
        </pc:spChg>
      </pc:sldChg>
    </pc:docChg>
  </pc:docChgLst>
  <pc:docChgLst>
    <pc:chgData name="Manuela Pichler" userId="07a841c1-49c8-4352-a8c3-3a0d96cf9a08" providerId="ADAL" clId="{A45404B9-8BA3-433C-BA4B-0923A71032E9}"/>
    <pc:docChg chg="custSel addSld delSld modSld modSection">
      <pc:chgData name="Manuela Pichler" userId="07a841c1-49c8-4352-a8c3-3a0d96cf9a08" providerId="ADAL" clId="{A45404B9-8BA3-433C-BA4B-0923A71032E9}" dt="2019-10-09T09:56:23.826" v="17" actId="47"/>
      <pc:docMkLst>
        <pc:docMk/>
      </pc:docMkLst>
      <pc:sldChg chg="addCm modCm">
        <pc:chgData name="Manuela Pichler" userId="07a841c1-49c8-4352-a8c3-3a0d96cf9a08" providerId="ADAL" clId="{A45404B9-8BA3-433C-BA4B-0923A71032E9}" dt="2019-10-08T15:58:49.567" v="5" actId="2056"/>
        <pc:sldMkLst>
          <pc:docMk/>
          <pc:sldMk cId="192328006" sldId="3853"/>
        </pc:sldMkLst>
      </pc:sldChg>
      <pc:sldChg chg="addCm modCm">
        <pc:chgData name="Manuela Pichler" userId="07a841c1-49c8-4352-a8c3-3a0d96cf9a08" providerId="ADAL" clId="{A45404B9-8BA3-433C-BA4B-0923A71032E9}" dt="2019-10-08T15:59:59.814" v="10" actId="2056"/>
        <pc:sldMkLst>
          <pc:docMk/>
          <pc:sldMk cId="2338889134" sldId="8715"/>
        </pc:sldMkLst>
      </pc:sldChg>
      <pc:sldChg chg="addCm delCm modCm">
        <pc:chgData name="Manuela Pichler" userId="07a841c1-49c8-4352-a8c3-3a0d96cf9a08" providerId="ADAL" clId="{A45404B9-8BA3-433C-BA4B-0923A71032E9}" dt="2019-10-08T15:59:31.982" v="8" actId="1592"/>
        <pc:sldMkLst>
          <pc:docMk/>
          <pc:sldMk cId="1931621074" sldId="8747"/>
        </pc:sldMkLst>
      </pc:sldChg>
      <pc:sldChg chg="add addCm modCm">
        <pc:chgData name="Manuela Pichler" userId="07a841c1-49c8-4352-a8c3-3a0d96cf9a08" providerId="ADAL" clId="{A45404B9-8BA3-433C-BA4B-0923A71032E9}" dt="2019-10-09T09:33:44.955" v="12" actId="2056"/>
        <pc:sldMkLst>
          <pc:docMk/>
          <pc:sldMk cId="1292073334" sldId="2076136456"/>
        </pc:sldMkLst>
      </pc:sldChg>
      <pc:sldChg chg="add">
        <pc:chgData name="Manuela Pichler" userId="07a841c1-49c8-4352-a8c3-3a0d96cf9a08" providerId="ADAL" clId="{A45404B9-8BA3-433C-BA4B-0923A71032E9}" dt="2019-10-08T15:56:59.609" v="0"/>
        <pc:sldMkLst>
          <pc:docMk/>
          <pc:sldMk cId="2919105580" sldId="2076136457"/>
        </pc:sldMkLst>
      </pc:sldChg>
      <pc:sldChg chg="modSp add">
        <pc:chgData name="Manuela Pichler" userId="07a841c1-49c8-4352-a8c3-3a0d96cf9a08" providerId="ADAL" clId="{A45404B9-8BA3-433C-BA4B-0923A71032E9}" dt="2019-10-08T15:57:30.919" v="2" actId="404"/>
        <pc:sldMkLst>
          <pc:docMk/>
          <pc:sldMk cId="2904940427" sldId="2076136458"/>
        </pc:sldMkLst>
        <pc:spChg chg="mod">
          <ac:chgData name="Manuela Pichler" userId="07a841c1-49c8-4352-a8c3-3a0d96cf9a08" providerId="ADAL" clId="{A45404B9-8BA3-433C-BA4B-0923A71032E9}" dt="2019-10-08T15:57:30.919" v="2" actId="404"/>
          <ac:spMkLst>
            <pc:docMk/>
            <pc:sldMk cId="2904940427" sldId="2076136458"/>
            <ac:spMk id="3" creationId="{C66774C2-F834-42E5-9120-25D7ACA66DA8}"/>
          </ac:spMkLst>
        </pc:spChg>
      </pc:sldChg>
      <pc:sldChg chg="add">
        <pc:chgData name="Manuela Pichler" userId="07a841c1-49c8-4352-a8c3-3a0d96cf9a08" providerId="ADAL" clId="{A45404B9-8BA3-433C-BA4B-0923A71032E9}" dt="2019-10-08T15:56:59.609" v="0"/>
        <pc:sldMkLst>
          <pc:docMk/>
          <pc:sldMk cId="3038119671" sldId="2076136459"/>
        </pc:sldMkLst>
      </pc:sldChg>
      <pc:sldMasterChg chg="delSldLayout">
        <pc:chgData name="Manuela Pichler" userId="07a841c1-49c8-4352-a8c3-3a0d96cf9a08" providerId="ADAL" clId="{A45404B9-8BA3-433C-BA4B-0923A71032E9}" dt="2019-10-09T09:56:23.826" v="17" actId="47"/>
        <pc:sldMasterMkLst>
          <pc:docMk/>
          <pc:sldMasterMk cId="2644651193" sldId="2147483744"/>
        </pc:sldMasterMkLst>
      </pc:sldMasterChg>
    </pc:docChg>
  </pc:docChgLst>
  <pc:docChgLst>
    <pc:chgData name="James Oleinik" userId="f60ccf6f-7579-4f92-968b-2920473c966b" providerId="ADAL" clId="{7F65E899-B32E-4AD6-97FE-5C90E66605B5}"/>
  </pc:docChgLst>
  <pc:docChgLst>
    <pc:chgData name="Manuela Pichler" userId="S::mapichle@microsoft.com::07a841c1-49c8-4352-a8c3-3a0d96cf9a08" providerId="AD" clId="Web-{95EBD045-A60B-EA7B-280D-BF0A58700B7B}"/>
    <pc:docChg chg="delSld modSld modSection">
      <pc:chgData name="Manuela Pichler" userId="S::mapichle@microsoft.com::07a841c1-49c8-4352-a8c3-3a0d96cf9a08" providerId="AD" clId="Web-{95EBD045-A60B-EA7B-280D-BF0A58700B7B}" dt="2019-10-22T18:59:40.257" v="14"/>
      <pc:docMkLst>
        <pc:docMk/>
      </pc:docMkLst>
      <pc:sldChg chg="addCm delCm">
        <pc:chgData name="Manuela Pichler" userId="S::mapichle@microsoft.com::07a841c1-49c8-4352-a8c3-3a0d96cf9a08" providerId="AD" clId="Web-{95EBD045-A60B-EA7B-280D-BF0A58700B7B}" dt="2019-10-22T18:57:56.492" v="3"/>
        <pc:sldMkLst>
          <pc:docMk/>
          <pc:sldMk cId="192328006" sldId="3853"/>
        </pc:sldMkLst>
      </pc:sldChg>
      <pc:sldChg chg="addSp modSp addCm delCm">
        <pc:chgData name="Manuela Pichler" userId="S::mapichle@microsoft.com::07a841c1-49c8-4352-a8c3-3a0d96cf9a08" providerId="AD" clId="Web-{95EBD045-A60B-EA7B-280D-BF0A58700B7B}" dt="2019-10-22T18:59:40.257" v="14"/>
        <pc:sldMkLst>
          <pc:docMk/>
          <pc:sldMk cId="2338889134" sldId="8715"/>
        </pc:sldMkLst>
        <pc:spChg chg="add mod">
          <ac:chgData name="Manuela Pichler" userId="S::mapichle@microsoft.com::07a841c1-49c8-4352-a8c3-3a0d96cf9a08" providerId="AD" clId="Web-{95EBD045-A60B-EA7B-280D-BF0A58700B7B}" dt="2019-10-22T18:59:02.413" v="12"/>
          <ac:spMkLst>
            <pc:docMk/>
            <pc:sldMk cId="2338889134" sldId="8715"/>
            <ac:spMk id="3" creationId="{FFD30836-879D-422D-B9D2-465EB6E09DCB}"/>
          </ac:spMkLst>
        </pc:spChg>
        <pc:grpChg chg="mod">
          <ac:chgData name="Manuela Pichler" userId="S::mapichle@microsoft.com::07a841c1-49c8-4352-a8c3-3a0d96cf9a08" providerId="AD" clId="Web-{95EBD045-A60B-EA7B-280D-BF0A58700B7B}" dt="2019-10-22T18:58:31.210" v="6" actId="1076"/>
          <ac:grpSpMkLst>
            <pc:docMk/>
            <pc:sldMk cId="2338889134" sldId="8715"/>
            <ac:grpSpMk id="30" creationId="{842CA9A0-E141-4609-8338-49D1F88C6521}"/>
          </ac:grpSpMkLst>
        </pc:grpChg>
      </pc:sldChg>
    </pc:docChg>
  </pc:docChgLst>
  <pc:docChgLst>
    <pc:chgData name="Manuela Pichler" userId="07a841c1-49c8-4352-a8c3-3a0d96cf9a08" providerId="ADAL" clId="{0673D50C-1618-48F6-9BA9-EA94B7893C17}"/>
    <pc:docChg chg="modSld">
      <pc:chgData name="Manuela Pichler" userId="07a841c1-49c8-4352-a8c3-3a0d96cf9a08" providerId="ADAL" clId="{0673D50C-1618-48F6-9BA9-EA94B7893C17}" dt="2019-11-19T17:09:07.010" v="0"/>
      <pc:docMkLst>
        <pc:docMk/>
      </pc:docMkLst>
      <pc:sldChg chg="modCm">
        <pc:chgData name="Manuela Pichler" userId="07a841c1-49c8-4352-a8c3-3a0d96cf9a08" providerId="ADAL" clId="{0673D50C-1618-48F6-9BA9-EA94B7893C17}" dt="2019-11-19T17:09:07.010" v="0"/>
        <pc:sldMkLst>
          <pc:docMk/>
          <pc:sldMk cId="2338889134" sldId="8715"/>
        </pc:sldMkLst>
      </pc:sldChg>
    </pc:docChg>
  </pc:docChgLst>
  <pc:docChgLst>
    <pc:chgData name="Manuela Pichler" userId="S::mapichle@microsoft.com::07a841c1-49c8-4352-a8c3-3a0d96cf9a08" providerId="AD" clId="Web-{BC3AAFDD-64BB-4C68-AC26-A5E1C283D935}"/>
    <pc:docChg chg="modSld">
      <pc:chgData name="Manuela Pichler" userId="S::mapichle@microsoft.com::07a841c1-49c8-4352-a8c3-3a0d96cf9a08" providerId="AD" clId="Web-{BC3AAFDD-64BB-4C68-AC26-A5E1C283D935}" dt="2019-10-16T10:13:26.877" v="3" actId="20577"/>
      <pc:docMkLst>
        <pc:docMk/>
      </pc:docMkLst>
      <pc:sldChg chg="modSp">
        <pc:chgData name="Manuela Pichler" userId="S::mapichle@microsoft.com::07a841c1-49c8-4352-a8c3-3a0d96cf9a08" providerId="AD" clId="Web-{BC3AAFDD-64BB-4C68-AC26-A5E1C283D935}" dt="2019-10-16T10:13:24.408" v="2" actId="20577"/>
        <pc:sldMkLst>
          <pc:docMk/>
          <pc:sldMk cId="1292073334" sldId="2076136456"/>
        </pc:sldMkLst>
        <pc:spChg chg="mod">
          <ac:chgData name="Manuela Pichler" userId="S::mapichle@microsoft.com::07a841c1-49c8-4352-a8c3-3a0d96cf9a08" providerId="AD" clId="Web-{BC3AAFDD-64BB-4C68-AC26-A5E1C283D935}" dt="2019-10-16T10:13:24.408" v="2" actId="20577"/>
          <ac:spMkLst>
            <pc:docMk/>
            <pc:sldMk cId="1292073334" sldId="2076136456"/>
            <ac:spMk id="12" creationId="{920147E9-C04F-4CDA-869C-B866D9F88CB8}"/>
          </ac:spMkLst>
        </pc:spChg>
      </pc:sldChg>
      <pc:sldChg chg="modSp">
        <pc:chgData name="Manuela Pichler" userId="S::mapichle@microsoft.com::07a841c1-49c8-4352-a8c3-3a0d96cf9a08" providerId="AD" clId="Web-{BC3AAFDD-64BB-4C68-AC26-A5E1C283D935}" dt="2019-10-16T10:13:26.877" v="3" actId="20577"/>
        <pc:sldMkLst>
          <pc:docMk/>
          <pc:sldMk cId="3038119671" sldId="2076136459"/>
        </pc:sldMkLst>
        <pc:spChg chg="mod">
          <ac:chgData name="Manuela Pichler" userId="S::mapichle@microsoft.com::07a841c1-49c8-4352-a8c3-3a0d96cf9a08" providerId="AD" clId="Web-{BC3AAFDD-64BB-4C68-AC26-A5E1C283D935}" dt="2019-10-16T10:13:26.877" v="3" actId="20577"/>
          <ac:spMkLst>
            <pc:docMk/>
            <pc:sldMk cId="3038119671" sldId="2076136459"/>
            <ac:spMk id="12" creationId="{920147E9-C04F-4CDA-869C-B866D9F88CB8}"/>
          </ac:spMkLst>
        </pc:spChg>
      </pc:sldChg>
    </pc:docChg>
  </pc:docChgLst>
  <pc:docChgLst>
    <pc:chgData name="James Oleinik" userId="f60ccf6f-7579-4f92-968b-2920473c966b" providerId="ADAL" clId="{A220C0C3-7102-4A9E-B129-5D52FBE5EC0F}"/>
  </pc:docChgLst>
  <pc:docChgLst>
    <pc:chgData name="Darya Mazandarany" userId="f04eb063-42e2-48cc-8abe-18706c9853c7" providerId="ADAL" clId="{D20E9CAB-DFD9-4C35-A9DA-D0AC6C8DCE2B}"/>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rgbClr val="0071BC"/>
        </a:solidFill>
      </dgm:spPr>
      <dgm:t>
        <a:bodyPr/>
        <a:lstStyle/>
        <a:p>
          <a:r>
            <a:rPr lang="en-US" sz="140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rgbClr val="002060"/>
        </a:solidFill>
      </dgm:spPr>
      <dgm:t>
        <a:bodyPr/>
        <a:lstStyle/>
        <a:p>
          <a:r>
            <a:rPr lang="en-US" sz="140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custLinFactNeighborX="-820" custLinFactNeighborY="15458">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rgbClr val="0071B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4. Deploy</a:t>
          </a:r>
        </a:p>
      </dsp:txBody>
      <dsp:txXfrm>
        <a:off x="5409912" y="0"/>
        <a:ext cx="1407090" cy="501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1" y="0"/>
          <a:ext cx="1922478"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5. Nurture</a:t>
          </a:r>
        </a:p>
      </dsp:txBody>
      <dsp:txXfrm>
        <a:off x="250659" y="0"/>
        <a:ext cx="1421162" cy="501316"/>
      </dsp:txXfrm>
    </dsp:sp>
    <dsp:sp modelId="{782221C6-1BC7-4268-8008-6F7806055A7E}">
      <dsp:nvSpPr>
        <dsp:cNvPr id="0" name=""/>
        <dsp:cNvSpPr/>
      </dsp:nvSpPr>
      <dsp:spPr>
        <a:xfrm>
          <a:off x="1731808" y="0"/>
          <a:ext cx="1922478"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6. Infrastructure</a:t>
          </a:r>
        </a:p>
      </dsp:txBody>
      <dsp:txXfrm>
        <a:off x="1982466" y="0"/>
        <a:ext cx="1421162" cy="501316"/>
      </dsp:txXfrm>
    </dsp:sp>
    <dsp:sp modelId="{55C41176-0155-4D93-8322-CE84F636E104}">
      <dsp:nvSpPr>
        <dsp:cNvPr id="0" name=""/>
        <dsp:cNvSpPr/>
      </dsp:nvSpPr>
      <dsp:spPr>
        <a:xfrm>
          <a:off x="3462038" y="0"/>
          <a:ext cx="1922478"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7. Support</a:t>
          </a:r>
        </a:p>
      </dsp:txBody>
      <dsp:txXfrm>
        <a:off x="3712696" y="0"/>
        <a:ext cx="1421162" cy="501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916"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1. Secure</a:t>
          </a:r>
        </a:p>
      </dsp:txBody>
      <dsp:txXfrm>
        <a:off x="254574" y="0"/>
        <a:ext cx="1778743" cy="501316"/>
      </dsp:txXfrm>
    </dsp:sp>
    <dsp:sp modelId="{782221C6-1BC7-4268-8008-6F7806055A7E}">
      <dsp:nvSpPr>
        <dsp:cNvPr id="0" name=""/>
        <dsp:cNvSpPr/>
      </dsp:nvSpPr>
      <dsp:spPr>
        <a:xfrm>
          <a:off x="2055970"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2. Monitor</a:t>
          </a:r>
        </a:p>
      </dsp:txBody>
      <dsp:txXfrm>
        <a:off x="2306628" y="0"/>
        <a:ext cx="1778743" cy="501316"/>
      </dsp:txXfrm>
    </dsp:sp>
    <dsp:sp modelId="{55C41176-0155-4D93-8322-CE84F636E104}">
      <dsp:nvSpPr>
        <dsp:cNvPr id="0" name=""/>
        <dsp:cNvSpPr/>
      </dsp:nvSpPr>
      <dsp:spPr>
        <a:xfrm>
          <a:off x="4108024"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3. Alert and Action</a:t>
          </a:r>
        </a:p>
      </dsp:txBody>
      <dsp:txXfrm>
        <a:off x="4358682" y="0"/>
        <a:ext cx="1778743" cy="501316"/>
      </dsp:txXfrm>
    </dsp:sp>
    <dsp:sp modelId="{64A210BB-6EED-4293-A1F1-DDC7312CA022}">
      <dsp:nvSpPr>
        <dsp:cNvPr id="0" name=""/>
        <dsp:cNvSpPr/>
      </dsp:nvSpPr>
      <dsp:spPr>
        <a:xfrm>
          <a:off x="6163994"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4. Deploy</a:t>
          </a:r>
        </a:p>
      </dsp:txBody>
      <dsp:txXfrm>
        <a:off x="6414652" y="0"/>
        <a:ext cx="1778743" cy="5013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4. Deploy</a:t>
          </a:r>
        </a:p>
      </dsp:txBody>
      <dsp:txXfrm>
        <a:off x="5409912" y="0"/>
        <a:ext cx="1407090" cy="50131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D33840-C688-4B14-A456-58F097EED33F}" type="datetimeFigureOut">
              <a:rPr lang="en-US" smtClean="0"/>
              <a:t>1/29/2020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E28430-D78C-4B43-9B17-43AD4B3BD263}" type="slidenum">
              <a:rPr lang="en-US" smtClean="0"/>
              <a:t>‹#›</a:t>
            </a:fld>
            <a:endParaRPr lang="en-US"/>
          </a:p>
        </p:txBody>
      </p:sp>
    </p:spTree>
    <p:extLst>
      <p:ext uri="{BB962C8B-B14F-4D97-AF65-F5344CB8AC3E}">
        <p14:creationId xmlns:p14="http://schemas.microsoft.com/office/powerpoint/2010/main" val="2378047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SMSGR Readiness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72656D-9D33-4A4B-97D3-78DF30F8BE39}" type="datetimeFigureOut">
              <a:rPr lang="en-US" smtClean="0"/>
              <a:t>1/29/2020</a:t>
            </a:fld>
            <a:endParaRPr lang="en-US"/>
          </a:p>
        </p:txBody>
      </p:sp>
      <p:sp>
        <p:nvSpPr>
          <p:cNvPr id="4" name="Slide Image Placeholder 3"/>
          <p:cNvSpPr>
            <a:spLocks noGrp="1" noRot="1" noChangeAspect="1"/>
          </p:cNvSpPr>
          <p:nvPr>
            <p:ph type="sldImg" idx="2"/>
          </p:nvPr>
        </p:nvSpPr>
        <p:spPr>
          <a:xfrm>
            <a:off x="3309983" y="827584"/>
            <a:ext cx="3456383" cy="194421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284984" y="2843808"/>
            <a:ext cx="3225354" cy="5256584"/>
          </a:xfrm>
          <a:prstGeom prst="rect">
            <a:avLst/>
          </a:prstGeom>
        </p:spPr>
        <p:txBody>
          <a:bodyPr vert="horz" lIns="91440" tIns="45720" rIns="91440" bIns="45720" rtlCol="0"/>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Click to edit Master text styles for presentation notes</a:t>
            </a:r>
          </a:p>
          <a:p>
            <a:pPr marL="228600" marR="0" lvl="1"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Second level</a:t>
            </a:r>
          </a:p>
          <a:p>
            <a:pPr marL="342900" marR="0" lvl="2"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Third level</a:t>
            </a:r>
          </a:p>
          <a:p>
            <a:pPr marL="457200" marR="0" lvl="3"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Fourth level</a:t>
            </a:r>
          </a:p>
          <a:p>
            <a:pPr marL="571500" marR="0" lvl="4"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Fifth level</a:t>
            </a:r>
          </a:p>
        </p:txBody>
      </p:sp>
      <p:sp>
        <p:nvSpPr>
          <p:cNvPr id="6" name="Footer Placeholder 5"/>
          <p:cNvSpPr>
            <a:spLocks noGrp="1"/>
          </p:cNvSpPr>
          <p:nvPr>
            <p:ph type="ftr" sz="quarter" idx="4"/>
          </p:nvPr>
        </p:nvSpPr>
        <p:spPr>
          <a:xfrm>
            <a:off x="0" y="8460432"/>
            <a:ext cx="6165304" cy="681981"/>
          </a:xfrm>
          <a:prstGeom prst="rect">
            <a:avLst/>
          </a:prstGeom>
        </p:spPr>
        <p:txBody>
          <a:bodyPr vert="horz" lIns="91440" tIns="45720" rIns="91440" bIns="45720" rtlCol="0" anchor="b"/>
          <a:lstStyle>
            <a:lvl1pPr algn="l">
              <a:defRPr sz="600"/>
            </a:lvl1pPr>
          </a:lstStyle>
          <a:p>
            <a:r>
              <a:rPr lang="en-GB"/>
              <a:t>© 2012 Microsoft Corporation. All rights reserved. Microsoft, Windows, Windows Vista and other product names are or may be registered trademarks and/or trademarks in the U.S. and/or other countries.</a:t>
            </a:r>
          </a:p>
          <a:p>
            <a:r>
              <a:rPr lang="en-GB"/>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a:br>
            <a:r>
              <a:rPr lang="en-GB"/>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65303" y="8460432"/>
            <a:ext cx="691109" cy="681981"/>
          </a:xfrm>
          <a:prstGeom prst="rect">
            <a:avLst/>
          </a:prstGeom>
        </p:spPr>
        <p:txBody>
          <a:bodyPr vert="horz" lIns="91440" tIns="45720" rIns="91440" bIns="45720" rtlCol="0" anchor="b"/>
          <a:lstStyle>
            <a:lvl1pPr algn="r">
              <a:defRPr sz="1200"/>
            </a:lvl1pPr>
          </a:lstStyle>
          <a:p>
            <a:fld id="{8CEEC488-DFA6-44D4-AFB0-C242488D84E3}" type="slidenum">
              <a:rPr lang="en-US" smtClean="0"/>
              <a:t>‹#›</a:t>
            </a:fld>
            <a:endParaRPr lang="en-US"/>
          </a:p>
        </p:txBody>
      </p:sp>
      <p:sp>
        <p:nvSpPr>
          <p:cNvPr id="8" name="Rectangle 7"/>
          <p:cNvSpPr/>
          <p:nvPr/>
        </p:nvSpPr>
        <p:spPr>
          <a:xfrm>
            <a:off x="457200" y="527050"/>
            <a:ext cx="6053138" cy="2317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2885" tIns="46442" rIns="92885" bIns="46442" anchor="ctr"/>
          <a:lstStyle/>
          <a:p>
            <a:pPr algn="ctr" fontAlgn="auto">
              <a:spcBef>
                <a:spcPts val="0"/>
              </a:spcBef>
              <a:spcAft>
                <a:spcPts val="0"/>
              </a:spcAft>
              <a:defRPr/>
            </a:pPr>
            <a:r>
              <a:rPr lang="en-US">
                <a:solidFill>
                  <a:schemeClr val="bg1"/>
                </a:solidFill>
              </a:rPr>
              <a:t> Facilitator Notes                   Slide and Script</a:t>
            </a:r>
          </a:p>
        </p:txBody>
      </p:sp>
      <p:cxnSp>
        <p:nvCxnSpPr>
          <p:cNvPr id="9" name="Straight Connector 8"/>
          <p:cNvCxnSpPr/>
          <p:nvPr/>
        </p:nvCxnSpPr>
        <p:spPr>
          <a:xfrm>
            <a:off x="3212976" y="533400"/>
            <a:ext cx="0" cy="7711008"/>
          </a:xfrm>
          <a:prstGeom prst="line">
            <a:avLst/>
          </a:prstGeom>
          <a:ln w="22225"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255665"/>
      </p:ext>
    </p:extLst>
  </p:cSld>
  <p:clrMap bg1="lt1" tx1="dk1" bg2="lt2" tx2="dk2" accent1="accent1" accent2="accent2" accent3="accent3" accent4="accent4" accent5="accent5" accent6="accent6" hlink="hlink" folHlink="folHlink"/>
  <p:notesStyle>
    <a:lvl1pPr marL="1143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1pPr>
    <a:lvl2pPr marL="2286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2pPr>
    <a:lvl3pPr marL="3429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3pPr>
    <a:lvl4pPr marL="4572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4pPr>
    <a:lvl5pPr marL="5715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office365/securitycompliance/turn-audit-log-search-on-or-of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2</a:t>
            </a:fld>
            <a:endParaRPr lang="en-US"/>
          </a:p>
        </p:txBody>
      </p:sp>
    </p:spTree>
    <p:extLst>
      <p:ext uri="{BB962C8B-B14F-4D97-AF65-F5344CB8AC3E}">
        <p14:creationId xmlns:p14="http://schemas.microsoft.com/office/powerpoint/2010/main" val="91978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a:t>Usage can provide insight into how much the app is used and when.  Additional analytics can be found in the maker portal if the app is shared with you</a:t>
            </a:r>
          </a:p>
          <a:p>
            <a:pPr marL="0" indent="0">
              <a:buNone/>
            </a:pPr>
            <a:r>
              <a:rPr lang="en-US"/>
              <a:t>Location can give insight into where the app is used from</a:t>
            </a:r>
          </a:p>
          <a:p>
            <a:pPr marL="0" indent="0">
              <a:buNone/>
            </a:pPr>
            <a:r>
              <a:rPr lang="en-US"/>
              <a:t>Toast errors can give insight into errors users might be seeing.  If users report problems with an app but don’t have specifics that is a good place to look to see if there are any errors occurring</a:t>
            </a:r>
          </a:p>
          <a:p>
            <a:pPr marL="0" indent="0">
              <a:buNone/>
            </a:pPr>
            <a:r>
              <a:rPr lang="en-US"/>
              <a:t>Service performance gives insights into the performance of each connector  - for example users reporting the app is slow – check here to see the performance of each connector the app uses and look for one with high average times</a:t>
            </a:r>
          </a:p>
        </p:txBody>
      </p:sp>
      <p:sp>
        <p:nvSpPr>
          <p:cNvPr id="4" name="Slide Number Placeholder 3"/>
          <p:cNvSpPr>
            <a:spLocks noGrp="1"/>
          </p:cNvSpPr>
          <p:nvPr>
            <p:ph type="sldNum" sz="quarter" idx="5"/>
          </p:nvPr>
        </p:nvSpPr>
        <p:spPr/>
        <p:txBody>
          <a:bodyPr/>
          <a:lstStyle/>
          <a:p>
            <a:fld id="{8CEEC488-DFA6-44D4-AFB0-C242488D84E3}" type="slidenum">
              <a:rPr lang="en-US" smtClean="0"/>
              <a:t>18</a:t>
            </a:fld>
            <a:endParaRPr lang="en-US"/>
          </a:p>
        </p:txBody>
      </p:sp>
    </p:spTree>
    <p:extLst>
      <p:ext uri="{BB962C8B-B14F-4D97-AF65-F5344CB8AC3E}">
        <p14:creationId xmlns:p14="http://schemas.microsoft.com/office/powerpoint/2010/main" val="3204731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 Environment Admin data will be stored in the respective environment regions only. Tenant admin data will be separately stored in the tenant home country.</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Q4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Connectors - </a:t>
            </a:r>
            <a:r>
              <a:rPr lang="en-US" sz="1200" i="0" dirty="0"/>
              <a:t>Which part of the business are my flows being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dk1"/>
                </a:solidFill>
                <a:effectLst/>
                <a:latin typeface="+mn-lt"/>
                <a:ea typeface="+mn-ea"/>
                <a:cs typeface="+mn-cs"/>
              </a:rPr>
              <a:t>(including approvals)?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t>Publishers</a:t>
            </a:r>
            <a:r>
              <a:rPr lang="en-US" sz="1200" b="0" i="0" dirty="0"/>
              <a:t> – of flow across tenant and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t>Process Duration</a:t>
            </a:r>
            <a:r>
              <a:rPr lang="en-US" sz="1200" b="0" i="0" dirty="0"/>
              <a:t> – Performance of flows and impact on process</a:t>
            </a:r>
            <a:endParaRPr lang="en-US" sz="1200" b="1"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5559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Segoe UI" pitchFamily="34" charset="0"/>
                <a:ea typeface="Segoe UI" pitchFamily="34" charset="0"/>
                <a:cs typeface="Segoe UI" pitchFamily="34" charset="0"/>
              </a:rPr>
              <a:t>Usage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insights related to the types of flows that are in use. This includes Button, Scheduled and System Event flows, all broken down by the number of runs and the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Created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 into the different types of flows that have been created. This includes Button, Scheduled and System Event flows, all broken down by the number of runs and a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Errors</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insights into flows that may be experiencing issues. The errors will be broken down by error type so that you can look for common problems that may exist. This can kick off the discussion with the maker so they can look at the detail for the flow.</a:t>
            </a:r>
          </a:p>
          <a:p>
            <a:r>
              <a:rPr lang="en-US" sz="1200" b="1" i="0" u="none" strike="noStrike" kern="1200" dirty="0">
                <a:solidFill>
                  <a:schemeClr val="tx1"/>
                </a:solidFill>
                <a:effectLst/>
                <a:latin typeface="Segoe UI" pitchFamily="34" charset="0"/>
                <a:ea typeface="Segoe UI" pitchFamily="34" charset="0"/>
                <a:cs typeface="Segoe UI" pitchFamily="34" charset="0"/>
              </a:rPr>
              <a:t>Shared</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 into the flows that have been shared within an environment. Include information will be the type of flow including Button, Scheduled or System Events. </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20</a:t>
            </a:fld>
            <a:endParaRPr lang="en-US"/>
          </a:p>
        </p:txBody>
      </p:sp>
    </p:spTree>
    <p:extLst>
      <p:ext uri="{BB962C8B-B14F-4D97-AF65-F5344CB8AC3E}">
        <p14:creationId xmlns:p14="http://schemas.microsoft.com/office/powerpoint/2010/main" val="588953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By </a:t>
            </a:r>
            <a:r>
              <a:rPr lang="en-US" dirty="0" err="1"/>
              <a:t>dec</a:t>
            </a:r>
            <a:r>
              <a:rPr lang="en-US" dirty="0"/>
              <a:t>/</a:t>
            </a:r>
            <a:r>
              <a:rPr lang="en-US" dirty="0" err="1"/>
              <a:t>jan</a:t>
            </a:r>
            <a:r>
              <a:rPr lang="en-US" dirty="0"/>
              <a:t> 2018 - </a:t>
            </a:r>
            <a:r>
              <a:rPr lang="en-US" sz="1200" b="0" i="0" u="none" dirty="0"/>
              <a:t>what are the connections in use for my flows; and data for approvals.</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0070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By </a:t>
            </a:r>
            <a:r>
              <a:rPr lang="en-US" dirty="0" err="1"/>
              <a:t>dec</a:t>
            </a:r>
            <a:r>
              <a:rPr lang="en-US" dirty="0"/>
              <a:t>/</a:t>
            </a:r>
            <a:r>
              <a:rPr lang="en-US" dirty="0" err="1"/>
              <a:t>jan</a:t>
            </a:r>
            <a:r>
              <a:rPr lang="en-US" dirty="0"/>
              <a:t> 2018 - </a:t>
            </a:r>
            <a:r>
              <a:rPr lang="en-US" sz="1200" b="0" i="0" u="none" dirty="0"/>
              <a:t>what are the connections in use for my flows; and data for approvals.</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6024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By </a:t>
            </a:r>
            <a:r>
              <a:rPr lang="en-US" dirty="0" err="1"/>
              <a:t>dec</a:t>
            </a:r>
            <a:r>
              <a:rPr lang="en-US" dirty="0"/>
              <a:t>/</a:t>
            </a:r>
            <a:r>
              <a:rPr lang="en-US" dirty="0" err="1"/>
              <a:t>jan</a:t>
            </a:r>
            <a:r>
              <a:rPr lang="en-US" dirty="0"/>
              <a:t> 2018 - </a:t>
            </a:r>
            <a:r>
              <a:rPr lang="en-US" sz="1200" b="0" i="0" u="none" dirty="0"/>
              <a:t>what are the connections in use for my flows; and data for approvals.</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8399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There are two types of audit logging that can be used to monitor activity in the platform.  Office 365 activity logging can be enabled to monitor activity such as creating resources and using resources like flows or canvas apps.  This can be used with out CDS being in an environment.  CDS audit can be configured to monitor user usage and modification of CDS entities.</a:t>
            </a:r>
          </a:p>
        </p:txBody>
      </p:sp>
      <p:sp>
        <p:nvSpPr>
          <p:cNvPr id="4" name="Slide Number Placeholder 3"/>
          <p:cNvSpPr>
            <a:spLocks noGrp="1"/>
          </p:cNvSpPr>
          <p:nvPr>
            <p:ph type="sldNum" sz="quarter" idx="5"/>
          </p:nvPr>
        </p:nvSpPr>
        <p:spPr/>
        <p:txBody>
          <a:bodyPr/>
          <a:lstStyle/>
          <a:p>
            <a:fld id="{8CEEC488-DFA6-44D4-AFB0-C242488D84E3}" type="slidenum">
              <a:rPr lang="en-US" smtClean="0"/>
              <a:t>25</a:t>
            </a:fld>
            <a:endParaRPr lang="en-US"/>
          </a:p>
        </p:txBody>
      </p:sp>
    </p:spTree>
    <p:extLst>
      <p:ext uri="{BB962C8B-B14F-4D97-AF65-F5344CB8AC3E}">
        <p14:creationId xmlns:p14="http://schemas.microsoft.com/office/powerpoint/2010/main" val="2261767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a:t>SIEM – Security Information and Event Management</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1/29/2020 11:23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816741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kern="1200">
                <a:solidFill>
                  <a:schemeClr val="tx1"/>
                </a:solidFill>
                <a:effectLst/>
                <a:latin typeface="Segoe UI" pitchFamily="34" charset="0"/>
                <a:ea typeface="Segoe UI" pitchFamily="34" charset="0"/>
                <a:cs typeface="Segoe UI" pitchFamily="34" charset="0"/>
                <a:hlinkClick r:id="rId3"/>
              </a:rPr>
              <a:t>https://docs.microsoft.com/en-us/office365/securitycompliance/turn-audit-log-search-on-or-off</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28</a:t>
            </a:fld>
            <a:endParaRPr lang="en-US"/>
          </a:p>
        </p:txBody>
      </p:sp>
    </p:spTree>
    <p:extLst>
      <p:ext uri="{BB962C8B-B14F-4D97-AF65-F5344CB8AC3E}">
        <p14:creationId xmlns:p14="http://schemas.microsoft.com/office/powerpoint/2010/main" val="929178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Segoe UI" pitchFamily="34" charset="0"/>
                <a:ea typeface="Segoe UI" pitchFamily="34" charset="0"/>
                <a:cs typeface="Segoe UI" pitchFamily="34" charset="0"/>
              </a:rPr>
              <a:t>You enable or disable auditing at the environment level by setting in the admin portal on the environment. However, for entities and attributes, you set a property value of the entity or attribute metadata.</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30</a:t>
            </a:fld>
            <a:endParaRPr lang="en-US"/>
          </a:p>
        </p:txBody>
      </p:sp>
    </p:spTree>
    <p:extLst>
      <p:ext uri="{BB962C8B-B14F-4D97-AF65-F5344CB8AC3E}">
        <p14:creationId xmlns:p14="http://schemas.microsoft.com/office/powerpoint/2010/main" val="2738637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3</a:t>
            </a:fld>
            <a:endParaRPr lang="en-US"/>
          </a:p>
        </p:txBody>
      </p:sp>
    </p:spTree>
    <p:extLst>
      <p:ext uri="{BB962C8B-B14F-4D97-AF65-F5344CB8AC3E}">
        <p14:creationId xmlns:p14="http://schemas.microsoft.com/office/powerpoint/2010/main" val="2751689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Audit entities enables tracking of modifications to entity data to be tracked, this data is viewed in the context of the record in CDS</a:t>
            </a:r>
          </a:p>
          <a:p>
            <a:r>
              <a:rPr lang="en-US"/>
              <a:t>Audit user access and read access logs the data and it shows up in the Office 365 Security and Compliance center with other activity.</a:t>
            </a:r>
          </a:p>
        </p:txBody>
      </p:sp>
      <p:sp>
        <p:nvSpPr>
          <p:cNvPr id="4" name="Slide Number Placeholder 3"/>
          <p:cNvSpPr>
            <a:spLocks noGrp="1"/>
          </p:cNvSpPr>
          <p:nvPr>
            <p:ph type="sldNum" sz="quarter" idx="5"/>
          </p:nvPr>
        </p:nvSpPr>
        <p:spPr/>
        <p:txBody>
          <a:bodyPr/>
          <a:lstStyle/>
          <a:p>
            <a:fld id="{8CEEC488-DFA6-44D4-AFB0-C242488D84E3}" type="slidenum">
              <a:rPr lang="en-US" smtClean="0"/>
              <a:t>31</a:t>
            </a:fld>
            <a:endParaRPr lang="en-US"/>
          </a:p>
        </p:txBody>
      </p:sp>
    </p:spTree>
    <p:extLst>
      <p:ext uri="{BB962C8B-B14F-4D97-AF65-F5344CB8AC3E}">
        <p14:creationId xmlns:p14="http://schemas.microsoft.com/office/powerpoint/2010/main" val="3217071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must be done on classic solution explorer</a:t>
            </a:r>
          </a:p>
        </p:txBody>
      </p:sp>
      <p:sp>
        <p:nvSpPr>
          <p:cNvPr id="4" name="Slide Number Placeholder 3"/>
          <p:cNvSpPr>
            <a:spLocks noGrp="1"/>
          </p:cNvSpPr>
          <p:nvPr>
            <p:ph type="sldNum" sz="quarter" idx="5"/>
          </p:nvPr>
        </p:nvSpPr>
        <p:spPr/>
        <p:txBody>
          <a:bodyPr/>
          <a:lstStyle/>
          <a:p>
            <a:fld id="{8CEEC488-DFA6-44D4-AFB0-C242488D84E3}" type="slidenum">
              <a:rPr lang="en-US" smtClean="0"/>
              <a:t>32</a:t>
            </a:fld>
            <a:endParaRPr lang="en-US"/>
          </a:p>
        </p:txBody>
      </p:sp>
    </p:spTree>
    <p:extLst>
      <p:ext uri="{BB962C8B-B14F-4D97-AF65-F5344CB8AC3E}">
        <p14:creationId xmlns:p14="http://schemas.microsoft.com/office/powerpoint/2010/main" val="2176035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35</a:t>
            </a:fld>
            <a:endParaRPr lang="en-US"/>
          </a:p>
        </p:txBody>
      </p:sp>
    </p:spTree>
    <p:extLst>
      <p:ext uri="{BB962C8B-B14F-4D97-AF65-F5344CB8AC3E}">
        <p14:creationId xmlns:p14="http://schemas.microsoft.com/office/powerpoint/2010/main" val="1906662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a:t>For each of these activities, communication is provided through the Microsoft 365 Admin center through the Message Center, and the Service health dashboard</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C86AE72-60DB-4273-9F2D-D608DCC64A56}" type="datetime8">
              <a:rPr lang="en-US" smtClean="0"/>
              <a:t>1/29/2020 11:23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339520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57148" indent="-57148">
              <a:spcAft>
                <a:spcPts val="600"/>
              </a:spcAft>
              <a:buNone/>
            </a:pPr>
            <a:endParaRPr lang="en-US"/>
          </a:p>
        </p:txBody>
      </p:sp>
      <p:sp>
        <p:nvSpPr>
          <p:cNvPr id="4" name="Header Placeholder 3"/>
          <p:cNvSpPr>
            <a:spLocks noGrp="1"/>
          </p:cNvSpPr>
          <p:nvPr>
            <p:ph type="hdr" sz="quarter" idx="10"/>
          </p:nvPr>
        </p:nvSpPr>
        <p:spPr/>
        <p:txBody>
          <a:bodyPr/>
          <a:lstStyle/>
          <a:p>
            <a:r>
              <a:rPr lang="en-US">
                <a:solidFill>
                  <a:prstClr val="black"/>
                </a:solidFill>
                <a:latin typeface="Calibri"/>
              </a:rPr>
              <a:t>SMSG Readiness</a:t>
            </a:r>
          </a:p>
        </p:txBody>
      </p:sp>
      <p:sp>
        <p:nvSpPr>
          <p:cNvPr id="5" name="Date Placeholder 4"/>
          <p:cNvSpPr>
            <a:spLocks noGrp="1"/>
          </p:cNvSpPr>
          <p:nvPr>
            <p:ph type="dt" idx="11"/>
          </p:nvPr>
        </p:nvSpPr>
        <p:spPr/>
        <p:txBody>
          <a:bodyPr/>
          <a:lstStyle/>
          <a:p>
            <a:fld id="{FEF54A62-D533-4627-A90A-E4B4C6F4B140}" type="datetime1">
              <a:rPr lang="en-US">
                <a:solidFill>
                  <a:prstClr val="black"/>
                </a:solidFill>
                <a:latin typeface="Calibri"/>
              </a:rPr>
              <a:pPr/>
              <a:t>1/29/2020</a:t>
            </a:fld>
            <a:endParaRPr lang="en-US">
              <a:solidFill>
                <a:prstClr val="black"/>
              </a:solidFill>
              <a:latin typeface="Calibri"/>
            </a:endParaRPr>
          </a:p>
        </p:txBody>
      </p:sp>
      <p:sp>
        <p:nvSpPr>
          <p:cNvPr id="6" name="Footer Placeholder 5"/>
          <p:cNvSpPr>
            <a:spLocks noGrp="1"/>
          </p:cNvSpPr>
          <p:nvPr>
            <p:ph type="ftr" sz="quarter" idx="12"/>
          </p:nvPr>
        </p:nvSpPr>
        <p:spPr/>
        <p:txBody>
          <a:bodyPr/>
          <a:lstStyle/>
          <a:p>
            <a:r>
              <a:rPr lang="en-US">
                <a:solidFill>
                  <a:srgbClr val="000000"/>
                </a:solidFill>
                <a:latin typeface="Calibri"/>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Calibri"/>
              </a:rPr>
            </a:br>
            <a:r>
              <a:rPr lang="en-US">
                <a:solidFill>
                  <a:srgbClr val="000000"/>
                </a:solidFill>
                <a:latin typeface="Calibri"/>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a:solidFill>
                  <a:prstClr val="black"/>
                </a:solidFill>
                <a:latin typeface="Calibri"/>
              </a:rPr>
              <a:pPr/>
              <a:t>38</a:t>
            </a:fld>
            <a:endParaRPr lang="en-US">
              <a:solidFill>
                <a:prstClr val="black"/>
              </a:solidFill>
              <a:latin typeface="Calibri"/>
            </a:endParaRPr>
          </a:p>
        </p:txBody>
      </p:sp>
      <p:sp>
        <p:nvSpPr>
          <p:cNvPr id="8" name="Rectangle 7"/>
          <p:cNvSpPr/>
          <p:nvPr/>
        </p:nvSpPr>
        <p:spPr>
          <a:xfrm>
            <a:off x="381000" y="971788"/>
            <a:ext cx="2971800" cy="1348061"/>
          </a:xfrm>
          <a:prstGeom prst="rect">
            <a:avLst/>
          </a:prstGeom>
        </p:spPr>
        <p:txBody>
          <a:bodyPr wrap="square">
            <a:spAutoFit/>
          </a:bodyPr>
          <a:lstStyle/>
          <a:p>
            <a:pPr marL="57148" indent="-57148">
              <a:spcAft>
                <a:spcPts val="600"/>
              </a:spcAft>
            </a:pPr>
            <a:r>
              <a:rPr lang="en-US" sz="900" b="1">
                <a:solidFill>
                  <a:srgbClr val="FF0000"/>
                </a:solidFill>
                <a:latin typeface="Arial" charset="0"/>
                <a:cs typeface="Arial" charset="0"/>
              </a:rPr>
              <a:t>Start Time </a:t>
            </a:r>
            <a:r>
              <a:rPr lang="en-US" sz="900" b="1" err="1">
                <a:solidFill>
                  <a:srgbClr val="FF0000"/>
                </a:solidFill>
                <a:latin typeface="Arial" charset="0"/>
                <a:cs typeface="Arial" charset="0"/>
              </a:rPr>
              <a:t>xx:xx</a:t>
            </a:r>
            <a:r>
              <a:rPr lang="en-US" sz="900" b="1">
                <a:solidFill>
                  <a:srgbClr val="FF0000"/>
                </a:solidFill>
                <a:latin typeface="Arial" charset="0"/>
                <a:cs typeface="Arial" charset="0"/>
              </a:rPr>
              <a:t> / Length: </a:t>
            </a:r>
            <a:r>
              <a:rPr lang="en-US" sz="900" b="1">
                <a:solidFill>
                  <a:srgbClr val="FF0000"/>
                </a:solidFill>
                <a:latin typeface="Calibri"/>
              </a:rPr>
              <a:t>2 minutes</a:t>
            </a:r>
          </a:p>
          <a:p>
            <a:pPr marL="114300" indent="-114300">
              <a:lnSpc>
                <a:spcPct val="90000"/>
              </a:lnSpc>
              <a:spcAft>
                <a:spcPts val="333"/>
              </a:spcAft>
              <a:defRPr/>
            </a:pPr>
            <a:endParaRPr lang="en-US" sz="900">
              <a:solidFill>
                <a:srgbClr val="FF0000"/>
              </a:solidFill>
              <a:latin typeface="Calibri"/>
            </a:endParaRPr>
          </a:p>
          <a:p>
            <a:r>
              <a:rPr lang="en-US" sz="900">
                <a:solidFill>
                  <a:srgbClr val="FF0000"/>
                </a:solidFill>
                <a:latin typeface="Calibri"/>
              </a:rPr>
              <a:t>Review the objectives for this module. </a:t>
            </a:r>
          </a:p>
          <a:p>
            <a:endParaRPr lang="en-US" sz="900">
              <a:solidFill>
                <a:srgbClr val="FF0000"/>
              </a:solidFill>
              <a:latin typeface="Calibri"/>
            </a:endParaRPr>
          </a:p>
          <a:p>
            <a:r>
              <a:rPr lang="en-US" sz="900">
                <a:solidFill>
                  <a:srgbClr val="FF0000"/>
                </a:solidFill>
                <a:latin typeface="Calibri"/>
              </a:rPr>
              <a:t>Ask participants to use the </a:t>
            </a:r>
            <a:r>
              <a:rPr lang="en-US" sz="900" b="1">
                <a:solidFill>
                  <a:srgbClr val="FF0000"/>
                </a:solidFill>
                <a:latin typeface="Calibri"/>
              </a:rPr>
              <a:t>Text </a:t>
            </a:r>
            <a:r>
              <a:rPr lang="en-US" sz="900">
                <a:solidFill>
                  <a:srgbClr val="FF0000"/>
                </a:solidFill>
                <a:latin typeface="Calibri"/>
              </a:rPr>
              <a:t>tool to write on the screen if they had any questions about the module.  </a:t>
            </a:r>
          </a:p>
          <a:p>
            <a:pPr>
              <a:spcAft>
                <a:spcPts val="600"/>
              </a:spcAft>
              <a:defRPr/>
            </a:pPr>
            <a:endParaRPr lang="en-US" sz="800">
              <a:solidFill>
                <a:srgbClr val="FF0000"/>
              </a:solidFill>
              <a:latin typeface="Arial" pitchFamily="34" charset="0"/>
              <a:cs typeface="Arial" pitchFamily="34" charset="0"/>
            </a:endParaRPr>
          </a:p>
          <a:p>
            <a:pPr indent="228600">
              <a:spcAft>
                <a:spcPts val="600"/>
              </a:spcAft>
              <a:buFont typeface="Arial" pitchFamily="34" charset="0"/>
              <a:buChar char="•"/>
              <a:defRPr/>
            </a:pPr>
            <a:endParaRPr lang="en-US" sz="80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260859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1/29/2020 11:23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New customers will be under new capacity model- existing customers won’t switch until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17388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dirty="0"/>
              <a:t>Usage can provide insight into how much the app is used and when.  Additional analytics can be found in the maker portal if the app is shared with you</a:t>
            </a:r>
          </a:p>
          <a:p>
            <a:pPr marL="0" indent="0">
              <a:buNone/>
            </a:pPr>
            <a:r>
              <a:rPr lang="en-US" dirty="0"/>
              <a:t>Location can give insight into where the app is used from</a:t>
            </a:r>
          </a:p>
          <a:p>
            <a:pPr marL="0" indent="0">
              <a:buNone/>
            </a:pPr>
            <a:r>
              <a:rPr lang="en-US" dirty="0"/>
              <a:t>Toast errors can give insight into errors users might be seeing.  If users report problems with an app but don’t have specifics that is a good place to look to see if there are any errors occurring</a:t>
            </a:r>
          </a:p>
          <a:p>
            <a:pPr marL="0" indent="0">
              <a:buNone/>
            </a:pPr>
            <a:r>
              <a:rPr lang="en-US" dirty="0"/>
              <a:t>Service performance gives insights into the performance of each connector  - for example users reporting the app is slow – check here to see the performance of each connector the app uses and look for one with high average times</a:t>
            </a:r>
          </a:p>
        </p:txBody>
      </p:sp>
      <p:sp>
        <p:nvSpPr>
          <p:cNvPr id="4" name="Slide Number Placeholder 3"/>
          <p:cNvSpPr>
            <a:spLocks noGrp="1"/>
          </p:cNvSpPr>
          <p:nvPr>
            <p:ph type="sldNum" sz="quarter" idx="5"/>
          </p:nvPr>
        </p:nvSpPr>
        <p:spPr/>
        <p:txBody>
          <a:bodyPr/>
          <a:lstStyle/>
          <a:p>
            <a:fld id="{8CEEC488-DFA6-44D4-AFB0-C242488D84E3}" type="slidenum">
              <a:rPr lang="en-US" smtClean="0"/>
              <a:t>44</a:t>
            </a:fld>
            <a:endParaRPr lang="en-US"/>
          </a:p>
        </p:txBody>
      </p:sp>
    </p:spTree>
    <p:extLst>
      <p:ext uri="{BB962C8B-B14F-4D97-AF65-F5344CB8AC3E}">
        <p14:creationId xmlns:p14="http://schemas.microsoft.com/office/powerpoint/2010/main" val="13810497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Details on definitions of chart elements can be found here https://docs.microsoft.com/en-us/power-platform/admin/analytics-common-data-service </a:t>
            </a:r>
          </a:p>
          <a:p>
            <a:r>
              <a:rPr lang="en-US"/>
              <a:t>Use this to understand your CDS workload</a:t>
            </a:r>
          </a:p>
          <a:p>
            <a:r>
              <a:rPr lang="en-US"/>
              <a:t>Active users can help understand peak times of the day and what your active user base is, it can also help you understand your mix of modifications vs read activity</a:t>
            </a:r>
          </a:p>
          <a:p>
            <a:r>
              <a:rPr lang="en-US"/>
              <a:t>Plug-ins and API Calls can be helpful to share with your development team to understand how their extensions impact the environment</a:t>
            </a:r>
          </a:p>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45</a:t>
            </a:fld>
            <a:endParaRPr lang="en-US"/>
          </a:p>
        </p:txBody>
      </p:sp>
    </p:spTree>
    <p:extLst>
      <p:ext uri="{BB962C8B-B14F-4D97-AF65-F5344CB8AC3E}">
        <p14:creationId xmlns:p14="http://schemas.microsoft.com/office/powerpoint/2010/main" val="4252311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Segoe UI" pitchFamily="34" charset="0"/>
                <a:ea typeface="Segoe UI" pitchFamily="34" charset="0"/>
                <a:cs typeface="Segoe UI" pitchFamily="34" charset="0"/>
              </a:rPr>
              <a:t>Usage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insights related to the types of flows that are in use. This includes Button, Scheduled and System Event flows, all broken down by the number of runs and the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Created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 into the different types of flows that have been created. This includes Button, Scheduled and System Event flows, all broken down by the number of runs and a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Errors</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insights into flows that may be experiencing issues. The errors will be broken down by error type so that you can look for common problems that may exist. This can kick off the discussion with the maker so they can look at the detail for the flow.</a:t>
            </a:r>
          </a:p>
          <a:p>
            <a:r>
              <a:rPr lang="en-US" sz="1200" b="1" i="0" u="none" strike="noStrike" kern="1200" dirty="0">
                <a:solidFill>
                  <a:schemeClr val="tx1"/>
                </a:solidFill>
                <a:effectLst/>
                <a:latin typeface="Segoe UI" pitchFamily="34" charset="0"/>
                <a:ea typeface="Segoe UI" pitchFamily="34" charset="0"/>
                <a:cs typeface="Segoe UI" pitchFamily="34" charset="0"/>
              </a:rPr>
              <a:t>Shared</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 into the flows that have been shared within an environment. Include information will be the type of flow including Button, Scheduled or System Events. </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46</a:t>
            </a:fld>
            <a:endParaRPr lang="en-US"/>
          </a:p>
        </p:txBody>
      </p:sp>
    </p:spTree>
    <p:extLst>
      <p:ext uri="{BB962C8B-B14F-4D97-AF65-F5344CB8AC3E}">
        <p14:creationId xmlns:p14="http://schemas.microsoft.com/office/powerpoint/2010/main" val="17550767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5</a:t>
            </a:fld>
            <a:endParaRPr lang="en-US"/>
          </a:p>
        </p:txBody>
      </p:sp>
    </p:spTree>
    <p:extLst>
      <p:ext uri="{BB962C8B-B14F-4D97-AF65-F5344CB8AC3E}">
        <p14:creationId xmlns:p14="http://schemas.microsoft.com/office/powerpoint/2010/main" val="1755059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6</a:t>
            </a:fld>
            <a:endParaRPr lang="en-US"/>
          </a:p>
        </p:txBody>
      </p:sp>
    </p:spTree>
    <p:extLst>
      <p:ext uri="{BB962C8B-B14F-4D97-AF65-F5344CB8AC3E}">
        <p14:creationId xmlns:p14="http://schemas.microsoft.com/office/powerpoint/2010/main" val="1062212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7</a:t>
            </a:fld>
            <a:endParaRPr lang="en-US"/>
          </a:p>
        </p:txBody>
      </p:sp>
    </p:spTree>
    <p:extLst>
      <p:ext uri="{BB962C8B-B14F-4D97-AF65-F5344CB8AC3E}">
        <p14:creationId xmlns:p14="http://schemas.microsoft.com/office/powerpoint/2010/main" val="2965651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b="1"/>
              <a:t>Create additional instances</a:t>
            </a:r>
          </a:p>
          <a:p>
            <a:r>
              <a:rPr lang="en-US" b="0"/>
              <a:t>New instances can be created if 1 GB of database capacity is available at a minimum as the new environment will consume 1 GB.</a:t>
            </a:r>
          </a:p>
          <a:p>
            <a:endParaRPr lang="en-US"/>
          </a:p>
          <a:p>
            <a:r>
              <a:rPr lang="en-US" b="1"/>
              <a:t>New storage capacity report</a:t>
            </a:r>
          </a:p>
          <a:p>
            <a:r>
              <a:rPr lang="en-US"/>
              <a:t>New storage capacity report will be available in the Power Platform Admin center. It will outline entitlements and usage for database, file and log capacity.</a:t>
            </a:r>
          </a:p>
          <a:p>
            <a:endParaRPr lang="en-US"/>
          </a:p>
          <a:p>
            <a:r>
              <a:rPr lang="en-US" b="1"/>
              <a:t>Increased storage</a:t>
            </a:r>
          </a:p>
          <a:p>
            <a:r>
              <a:rPr lang="en-US" b="0"/>
              <a:t>Organizations will get additional storage allocations (default/user) for file and log capacity. As File and audit logs are removed from the database capacity, storage frees up. The </a:t>
            </a:r>
            <a:r>
              <a:rPr lang="en-US" b="0" err="1"/>
              <a:t>db</a:t>
            </a:r>
            <a:r>
              <a:rPr lang="en-US" b="0"/>
              <a:t> size limitations do not apply to file/log capacity.</a:t>
            </a:r>
          </a:p>
          <a:p>
            <a:endParaRPr lang="en-US" b="0"/>
          </a:p>
          <a:p>
            <a:r>
              <a:rPr lang="en-US" b="1"/>
              <a:t>Transition to new platform capacity</a:t>
            </a:r>
          </a:p>
          <a:p>
            <a:r>
              <a:rPr lang="en-US" b="0"/>
              <a:t>Customers do not need to take action. Existing APIs are backwards compatible.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6493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 addition to makers, we will be launching preview for admin analytics in a weeks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7125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a:t>Usage can provide insight into how much the app is used and when.  Additional analytics can be found in the maker portal if the app is shared with you</a:t>
            </a:r>
          </a:p>
          <a:p>
            <a:pPr marL="0" indent="0">
              <a:buNone/>
            </a:pPr>
            <a:r>
              <a:rPr lang="en-US"/>
              <a:t>Location can give insight into where the app is used from</a:t>
            </a:r>
          </a:p>
          <a:p>
            <a:pPr marL="0" indent="0">
              <a:buNone/>
            </a:pPr>
            <a:r>
              <a:rPr lang="en-US"/>
              <a:t>Toast errors can give insight into errors users might be seeing.  If users report problems with an app but don’t have specifics that is a good place to look to see if there are any errors occurring</a:t>
            </a:r>
          </a:p>
          <a:p>
            <a:pPr marL="0" indent="0">
              <a:buNone/>
            </a:pPr>
            <a:r>
              <a:rPr lang="en-US"/>
              <a:t>Service performance gives insights into the performance of each connector  - for example users reporting the app is slow – check here to see the performance of each connector the app uses and look for one with high average times</a:t>
            </a:r>
          </a:p>
        </p:txBody>
      </p:sp>
      <p:sp>
        <p:nvSpPr>
          <p:cNvPr id="4" name="Slide Number Placeholder 3"/>
          <p:cNvSpPr>
            <a:spLocks noGrp="1"/>
          </p:cNvSpPr>
          <p:nvPr>
            <p:ph type="sldNum" sz="quarter" idx="5"/>
          </p:nvPr>
        </p:nvSpPr>
        <p:spPr/>
        <p:txBody>
          <a:bodyPr/>
          <a:lstStyle/>
          <a:p>
            <a:fld id="{8CEEC488-DFA6-44D4-AFB0-C242488D84E3}" type="slidenum">
              <a:rPr lang="en-US" smtClean="0"/>
              <a:t>16</a:t>
            </a:fld>
            <a:endParaRPr lang="en-US"/>
          </a:p>
        </p:txBody>
      </p:sp>
    </p:spTree>
    <p:extLst>
      <p:ext uri="{BB962C8B-B14F-4D97-AF65-F5344CB8AC3E}">
        <p14:creationId xmlns:p14="http://schemas.microsoft.com/office/powerpoint/2010/main" val="1381049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 Environment Admin data will be stored in the respective environment regions only. Tenant admin data will be separately stored in the tenant home country.</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Q4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Connectors - </a:t>
            </a:r>
            <a:r>
              <a:rPr lang="en-US" sz="1200" i="0" dirty="0"/>
              <a:t>Which part of the business are my flows being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dk1"/>
                </a:solidFill>
                <a:effectLst/>
                <a:latin typeface="+mn-lt"/>
                <a:ea typeface="+mn-ea"/>
                <a:cs typeface="+mn-cs"/>
              </a:rPr>
              <a:t>(including approvals)?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t>Publishers</a:t>
            </a:r>
            <a:r>
              <a:rPr lang="en-US" sz="1200" b="0" i="0" dirty="0"/>
              <a:t> – of flow across tenant and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t>Process Duration</a:t>
            </a:r>
            <a:r>
              <a:rPr lang="en-US" sz="1200" b="0" i="0" dirty="0"/>
              <a:t> – Performance of flows and impact on process</a:t>
            </a:r>
            <a:endParaRPr lang="en-US" sz="1200" b="1"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1875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6808" y="171451"/>
            <a:ext cx="8472313" cy="609398"/>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366808" y="1083564"/>
            <a:ext cx="8472313" cy="2143664"/>
          </a:xfrm>
        </p:spPr>
        <p:txBody>
          <a:bodyPr/>
          <a:lstStyle>
            <a:lvl1pPr>
              <a:lnSpc>
                <a:spcPct val="100000"/>
              </a:lnSpc>
              <a:spcBef>
                <a:spcPts val="1200"/>
              </a:spcBef>
              <a:buClrTx/>
              <a:defRPr/>
            </a:lvl1pPr>
            <a:lvl2pPr marL="1146175" indent="-393700" defTabSz="1250950">
              <a:lnSpc>
                <a:spcPct val="100000"/>
              </a:lnSpc>
              <a:spcBef>
                <a:spcPts val="300"/>
              </a:spcBef>
              <a:buClrTx/>
              <a:defRPr/>
            </a:lvl2pPr>
            <a:lvl3pPr marL="1662113" indent="-344488">
              <a:lnSpc>
                <a:spcPct val="100000"/>
              </a:lnSpc>
              <a:buClrTx/>
              <a:defRPr/>
            </a:lvl3pPr>
            <a:lvl4pPr marL="2119313" indent="-344488">
              <a:lnSpc>
                <a:spcPct val="100000"/>
              </a:lnSpc>
              <a:buClrTx/>
              <a:defRPr/>
            </a:lvl4pPr>
            <a:lvl5pPr marL="2574925" indent="-334963">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8928480"/>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55028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2000548"/>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048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246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38160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2"/>
            <a:ext cx="8479852" cy="307777"/>
          </a:xfrm>
        </p:spPr>
        <p:txBody>
          <a:bodyPr wrap="square" lIns="0" tIns="0" rIns="0" bIns="0">
            <a:spAutoFit/>
          </a:bodyPr>
          <a:lstStyle>
            <a:lvl1pPr>
              <a:lnSpc>
                <a:spcPts val="2352"/>
              </a:lnSpc>
              <a:defRPr sz="2059" strike="noStrike">
                <a:solidFill>
                  <a:schemeClr val="tx1"/>
                </a:solidFill>
              </a:defRPr>
            </a:lvl1pPr>
          </a:lstStyle>
          <a:p>
            <a:r>
              <a:rPr lang="en-US"/>
              <a:t>Title Only: Click to add 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294301118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5552042" y="176804"/>
            <a:ext cx="3420190" cy="28575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5552043" y="3179720"/>
            <a:ext cx="3420189" cy="1792012"/>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171768" y="171768"/>
            <a:ext cx="5208508" cy="4799964"/>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438150" y="1819336"/>
            <a:ext cx="4133850" cy="830997"/>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sz="2700">
                <a:gradFill>
                  <a:gsLst>
                    <a:gs pos="53982">
                      <a:schemeClr val="tx1"/>
                    </a:gs>
                    <a:gs pos="30000">
                      <a:schemeClr val="tx1"/>
                    </a:gs>
                  </a:gsLst>
                  <a:lin ang="5400000" scaled="1"/>
                </a:gradFill>
              </a:rPr>
              <a:t>Microsoft Business</a:t>
            </a:r>
            <a:br>
              <a:rPr lang="en-US" sz="2700">
                <a:gradFill>
                  <a:gsLst>
                    <a:gs pos="53982">
                      <a:schemeClr val="tx1"/>
                    </a:gs>
                    <a:gs pos="30000">
                      <a:schemeClr val="tx1"/>
                    </a:gs>
                  </a:gsLst>
                  <a:lin ang="5400000" scaled="1"/>
                </a:gradFill>
              </a:rPr>
            </a:br>
            <a:r>
              <a:rPr lang="en-US" sz="270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438150" y="2971800"/>
            <a:ext cx="4133850" cy="253916"/>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sz="165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438150" y="439341"/>
            <a:ext cx="1024684" cy="219456"/>
          </a:xfrm>
          <a:prstGeom prst="rect">
            <a:avLst/>
          </a:prstGeom>
        </p:spPr>
      </p:pic>
    </p:spTree>
    <p:extLst>
      <p:ext uri="{BB962C8B-B14F-4D97-AF65-F5344CB8AC3E}">
        <p14:creationId xmlns:p14="http://schemas.microsoft.com/office/powerpoint/2010/main" val="1461434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171768" y="171768"/>
            <a:ext cx="8800465" cy="4799964"/>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438150" y="439341"/>
            <a:ext cx="1024684" cy="219456"/>
          </a:xfrm>
          <a:prstGeom prst="rect">
            <a:avLst/>
          </a:prstGeom>
        </p:spPr>
      </p:pic>
      <p:sp>
        <p:nvSpPr>
          <p:cNvPr id="9" name="Title 1"/>
          <p:cNvSpPr>
            <a:spLocks noGrp="1"/>
          </p:cNvSpPr>
          <p:nvPr>
            <p:ph type="title" hasCustomPrompt="1"/>
          </p:nvPr>
        </p:nvSpPr>
        <p:spPr bwMode="white">
          <a:xfrm>
            <a:off x="438150" y="2234833"/>
            <a:ext cx="6858000" cy="415499"/>
          </a:xfrm>
          <a:noFill/>
        </p:spPr>
        <p:txBody>
          <a:bodyPr lIns="0" tIns="0" rIns="0" bIns="0" anchor="b" anchorCtr="0">
            <a:spAutoFit/>
          </a:bodyPr>
          <a:lstStyle>
            <a:lvl1pPr>
              <a:defRPr sz="27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7095653" y="404881"/>
            <a:ext cx="1610197" cy="253916"/>
          </a:xfrm>
          <a:noFill/>
        </p:spPr>
        <p:txBody>
          <a:bodyPr wrap="square" lIns="0" tIns="0" rIns="0" bIns="0">
            <a:spAutoFit/>
          </a:bodyPr>
          <a:lstStyle>
            <a:lvl1pPr marL="0" indent="0" algn="r">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438151" y="4255938"/>
            <a:ext cx="2440781" cy="491396"/>
          </a:xfrm>
          <a:prstGeom prst="rect">
            <a:avLst/>
          </a:prstGeom>
        </p:spPr>
      </p:pic>
    </p:spTree>
    <p:extLst>
      <p:ext uri="{BB962C8B-B14F-4D97-AF65-F5344CB8AC3E}">
        <p14:creationId xmlns:p14="http://schemas.microsoft.com/office/powerpoint/2010/main" val="3473889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81334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990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85452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0429" y="171452"/>
            <a:ext cx="8471836" cy="609398"/>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387055" y="1085853"/>
            <a:ext cx="4118254" cy="2163669"/>
          </a:xfrm>
        </p:spPr>
        <p:txBody>
          <a:bodyPr/>
          <a:lstStyle>
            <a:lvl1pPr marL="339962" indent="-339962">
              <a:lnSpc>
                <a:spcPct val="90000"/>
              </a:lnSpc>
              <a:defRPr sz="2800"/>
            </a:lvl1pPr>
            <a:lvl2pPr marL="673310" indent="-325411">
              <a:lnSpc>
                <a:spcPct val="90000"/>
              </a:lnSpc>
              <a:defRPr sz="2400"/>
            </a:lvl2pPr>
            <a:lvl3pPr marL="953745" indent="-288372">
              <a:lnSpc>
                <a:spcPct val="90000"/>
              </a:lnSpc>
              <a:defRPr sz="2000"/>
            </a:lvl3pPr>
            <a:lvl4pPr marL="1227566" indent="-273821">
              <a:lnSpc>
                <a:spcPct val="90000"/>
              </a:lnSpc>
              <a:defRPr sz="1900"/>
            </a:lvl4pPr>
            <a:lvl5pPr marL="1515939" indent="-280435">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1" y="1085853"/>
            <a:ext cx="4120636" cy="2163669"/>
          </a:xfrm>
        </p:spPr>
        <p:txBody>
          <a:bodyPr/>
          <a:lstStyle>
            <a:lvl1pPr marL="347899" indent="-347899">
              <a:lnSpc>
                <a:spcPct val="90000"/>
              </a:lnSpc>
              <a:defRPr sz="2800"/>
            </a:lvl1pPr>
            <a:lvl2pPr marL="673310" indent="-339962">
              <a:lnSpc>
                <a:spcPct val="90000"/>
              </a:lnSpc>
              <a:defRPr sz="2400"/>
            </a:lvl2pPr>
            <a:lvl3pPr marL="961682" indent="-302923">
              <a:lnSpc>
                <a:spcPct val="90000"/>
              </a:lnSpc>
              <a:defRPr sz="2000"/>
            </a:lvl3pPr>
            <a:lvl4pPr marL="1227566" indent="-265885">
              <a:lnSpc>
                <a:spcPct val="90000"/>
              </a:lnSpc>
              <a:defRPr sz="1900"/>
            </a:lvl4pPr>
            <a:lvl5pPr marL="1515939" indent="-273821">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479103"/>
      </p:ext>
    </p:extLst>
  </p:cSld>
  <p:clrMapOvr>
    <a:masterClrMapping/>
  </p:clrMapOvr>
  <p:transition spd="slow">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9015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7507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94556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62587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52904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08957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29201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7492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514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78436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70428" y="171452"/>
            <a:ext cx="8371082" cy="60939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87055" y="972106"/>
            <a:ext cx="4115872" cy="346249"/>
          </a:xfrm>
        </p:spPr>
        <p:txBody>
          <a:bodyPr anchor="b"/>
          <a:lstStyle>
            <a:lvl1pPr marL="0" indent="0">
              <a:lnSpc>
                <a:spcPct val="90000"/>
              </a:lnSpc>
              <a:spcBef>
                <a:spcPts val="0"/>
              </a:spcBef>
              <a:buNone/>
              <a:defRPr sz="2500" b="1"/>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a:t>Click to edit Master text styles</a:t>
            </a:r>
          </a:p>
        </p:txBody>
      </p:sp>
      <p:sp>
        <p:nvSpPr>
          <p:cNvPr id="4" name="Content Placeholder 3"/>
          <p:cNvSpPr>
            <a:spLocks noGrp="1"/>
          </p:cNvSpPr>
          <p:nvPr>
            <p:ph sz="half" idx="2"/>
          </p:nvPr>
        </p:nvSpPr>
        <p:spPr>
          <a:xfrm>
            <a:off x="387055" y="1600202"/>
            <a:ext cx="4114800" cy="1554272"/>
          </a:xfrm>
        </p:spPr>
        <p:txBody>
          <a:bodyPr/>
          <a:lstStyle>
            <a:lvl1pPr marL="281759" indent="-281759">
              <a:defRPr sz="2300"/>
            </a:lvl1pPr>
            <a:lvl2pPr marL="562195" indent="-265885">
              <a:defRPr sz="2000"/>
            </a:lvl2pPr>
            <a:lvl3pPr marL="813528" indent="-243397">
              <a:defRPr sz="1900"/>
            </a:lvl3pPr>
            <a:lvl4pPr marL="1050311" indent="-228847">
              <a:defRPr sz="1700"/>
            </a:lvl4pPr>
            <a:lvl5pPr marL="1279156" indent="-20635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2265" y="972106"/>
            <a:ext cx="4115872" cy="346249"/>
          </a:xfrm>
        </p:spPr>
        <p:txBody>
          <a:bodyPr anchor="b"/>
          <a:lstStyle>
            <a:lvl1pPr marL="0" indent="0">
              <a:lnSpc>
                <a:spcPct val="90000"/>
              </a:lnSpc>
              <a:spcBef>
                <a:spcPts val="0"/>
              </a:spcBef>
              <a:buNone/>
              <a:defRPr sz="2500" b="1"/>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2265" y="1600204"/>
            <a:ext cx="4115872" cy="1554272"/>
          </a:xfrm>
        </p:spPr>
        <p:txBody>
          <a:bodyPr/>
          <a:lstStyle>
            <a:lvl1pPr marL="296308" indent="-296308">
              <a:defRPr sz="2300"/>
            </a:lvl1pPr>
            <a:lvl2pPr marL="570131" indent="-273821">
              <a:defRPr sz="2000"/>
            </a:lvl2pPr>
            <a:lvl3pPr marL="821464" indent="-244720">
              <a:defRPr sz="1900"/>
            </a:lvl3pPr>
            <a:lvl4pPr marL="1050311" indent="-236783">
              <a:defRPr sz="1700"/>
            </a:lvl4pPr>
            <a:lvl5pPr marL="1279156" indent="-22090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8039649"/>
      </p:ext>
    </p:extLst>
  </p:cSld>
  <p:clrMapOvr>
    <a:masterClrMapping/>
  </p:clrMapOvr>
  <p:transition spd="slow">
    <p:push/>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03573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372286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65631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rgbClr val="FFFF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12492423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5846991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5753479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36142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8479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1951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8177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0430" y="171452"/>
            <a:ext cx="8371083" cy="609398"/>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1634163707"/>
      </p:ext>
    </p:extLst>
  </p:cSld>
  <p:clrMapOvr>
    <a:masterClrMapping/>
  </p:clrMapOvr>
  <p:transition spd="slow">
    <p:push/>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0551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0286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4551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76022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225311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solidFill>
                  <a:schemeClr val="tx1"/>
                </a:soli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609207"/>
            <a:ext cx="4375531" cy="323165"/>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864247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05092" y="2272496"/>
            <a:ext cx="7222792" cy="1344828"/>
          </a:xfrm>
          <a:noFill/>
        </p:spPr>
        <p:txBody>
          <a:bodyPr lIns="0" tIns="0" rIns="0" bIns="182880" anchor="b" anchorCtr="0"/>
          <a:lstStyle>
            <a:lvl1pPr>
              <a:defRPr sz="3529" strike="noStrike" spc="-37"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348631" y="3635745"/>
            <a:ext cx="7202114"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645552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876708"/>
            <a:ext cx="2713786" cy="674749"/>
          </a:xfrm>
        </p:spPr>
        <p:txBody>
          <a:bodyPr lIns="0" tIns="0" rIns="0" bIns="0"/>
          <a:lstStyle>
            <a:lvl1pPr>
              <a:defRPr sz="1324"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672382" y="876707"/>
            <a:ext cx="2878364" cy="2840249"/>
          </a:xfrm>
        </p:spPr>
        <p:txBody>
          <a:bodyPr wrap="square" lIns="0" tIns="0" rIns="0" bIns="0">
            <a:noAutofit/>
          </a:bodyPr>
          <a:lstStyle>
            <a:lvl1pPr marL="0" indent="0" defTabSz="380498">
              <a:spcAft>
                <a:spcPts val="368"/>
              </a:spcAft>
              <a:buNone/>
              <a:defRPr sz="1324" spc="0" baseline="0">
                <a:solidFill>
                  <a:schemeClr val="tx2"/>
                </a:solidFill>
              </a:defRPr>
            </a:lvl1pPr>
            <a:lvl2pPr marL="168073" indent="0">
              <a:buNone/>
              <a:defRPr sz="1324"/>
            </a:lvl2pPr>
            <a:lvl3pPr marL="336145" indent="0">
              <a:buNone/>
              <a:defRPr sz="1324"/>
            </a:lvl3pPr>
            <a:lvl4pPr marL="504218" indent="0">
              <a:buNone/>
              <a:defRPr sz="1324"/>
            </a:lvl4pPr>
            <a:lvl5pPr marL="672290" indent="0">
              <a:buNone/>
              <a:defRPr sz="1324"/>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52721645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341997" y="1442101"/>
            <a:ext cx="8479852" cy="452654"/>
          </a:xfrm>
        </p:spPr>
        <p:txBody>
          <a:bodyPr wrap="square" lIns="0" tIns="0" rIns="0" bIns="0">
            <a:spAutoFit/>
          </a:bodyPr>
          <a:lstStyle>
            <a:lvl1pPr marL="0" indent="0">
              <a:lnSpc>
                <a:spcPts val="1765"/>
              </a:lnSpc>
              <a:buNone/>
              <a:defRPr sz="1471" b="0" i="0" spc="0">
                <a:solidFill>
                  <a:schemeClr val="tx1"/>
                </a:solidFill>
                <a:latin typeface="+mj-lt"/>
              </a:defRPr>
            </a:lvl1pPr>
            <a:lvl2pPr marL="0" indent="0">
              <a:lnSpc>
                <a:spcPts val="1765"/>
              </a:lnSpc>
              <a:buNone/>
              <a:defRPr spc="0"/>
            </a:lvl2pPr>
            <a:lvl3pPr marL="336145" indent="0">
              <a:buNone/>
              <a:defRPr/>
            </a:lvl3pPr>
            <a:lvl4pPr marL="504218" indent="0">
              <a:buNone/>
              <a:defRPr/>
            </a:lvl4pPr>
            <a:lvl5pPr marL="67229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341997" y="2363542"/>
            <a:ext cx="8479852" cy="332879"/>
          </a:xfrm>
        </p:spPr>
        <p:txBody>
          <a:bodyPr lIns="0" tIns="0" rIns="0" bIns="0"/>
          <a:lstStyle>
            <a:lvl1pPr marL="0" indent="0">
              <a:lnSpc>
                <a:spcPts val="1324"/>
              </a:lnSpc>
              <a:spcBef>
                <a:spcPts val="0"/>
              </a:spcBef>
              <a:buNone/>
              <a:defRPr sz="1029" b="0" spc="0">
                <a:solidFill>
                  <a:schemeClr val="tx2"/>
                </a:solidFill>
                <a:latin typeface="+mj-lt"/>
              </a:defRPr>
            </a:lvl1pPr>
            <a:lvl2pPr marL="0" indent="0">
              <a:lnSpc>
                <a:spcPts val="1324"/>
              </a:lnSpc>
              <a:spcBef>
                <a:spcPts val="0"/>
              </a:spcBef>
              <a:buNone/>
              <a:defRPr sz="1029" spc="0">
                <a:solidFill>
                  <a:schemeClr val="tx1"/>
                </a:solidFill>
              </a:defRPr>
            </a:lvl2pPr>
            <a:lvl3pPr marL="336145" indent="0">
              <a:buNone/>
              <a:defRPr/>
            </a:lvl3pPr>
            <a:lvl4pPr marL="504218" indent="0">
              <a:buNone/>
              <a:defRPr/>
            </a:lvl4pPr>
            <a:lvl5pPr marL="67229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341997" y="3264710"/>
            <a:ext cx="8479852" cy="248960"/>
          </a:xfrm>
        </p:spPr>
        <p:txBody>
          <a:bodyPr lIns="0" tIns="0" rIns="0" bIns="0"/>
          <a:lstStyle>
            <a:lvl1pPr marL="0" indent="0">
              <a:lnSpc>
                <a:spcPts val="882"/>
              </a:lnSpc>
              <a:spcBef>
                <a:spcPts val="0"/>
              </a:spcBef>
              <a:buNone/>
              <a:defRPr sz="735" spc="0">
                <a:solidFill>
                  <a:schemeClr val="tx1"/>
                </a:solidFill>
              </a:defRPr>
            </a:lvl1pPr>
            <a:lvl2pPr marL="0" indent="0">
              <a:lnSpc>
                <a:spcPct val="100000"/>
              </a:lnSpc>
              <a:spcBef>
                <a:spcPts val="0"/>
              </a:spcBef>
              <a:buNone/>
              <a:defRPr sz="735" spc="0">
                <a:solidFill>
                  <a:schemeClr val="tx1"/>
                </a:solidFill>
              </a:defRPr>
            </a:lvl2pPr>
            <a:lvl3pPr marL="336145" indent="0">
              <a:buNone/>
              <a:defRPr/>
            </a:lvl3pPr>
            <a:lvl4pPr marL="5042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13339161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341997" y="1441940"/>
            <a:ext cx="7038335" cy="452654"/>
          </a:xfrm>
        </p:spPr>
        <p:txBody>
          <a:bodyPr wrap="square" lIns="0" tIns="0" rIns="0" bIns="0">
            <a:spAutoFit/>
          </a:bodyPr>
          <a:lstStyle>
            <a:lvl1pPr marL="0" indent="0">
              <a:lnSpc>
                <a:spcPts val="1765"/>
              </a:lnSpc>
              <a:buNone/>
              <a:defRPr lang="en-US" sz="1471" kern="1200" spc="0" baseline="0" dirty="0">
                <a:solidFill>
                  <a:schemeClr val="tx1"/>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34199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323883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6112470"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8511692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511221"/>
      </p:ext>
    </p:extLst>
  </p:cSld>
  <p:clrMapOvr>
    <a:masterClrMapping/>
  </p:clrMapOvr>
  <p:transition spd="slow">
    <p:push/>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341997" y="1772718"/>
            <a:ext cx="2713786" cy="1770741"/>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3227363" y="1772718"/>
            <a:ext cx="2713786" cy="1770741"/>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313107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341997" y="1619165"/>
            <a:ext cx="1269935" cy="671891"/>
          </a:xfrm>
        </p:spPr>
        <p:txBody>
          <a:bodyPr>
            <a:noAutofit/>
          </a:bodyPr>
          <a:lstStyle>
            <a:lvl1pPr marL="0" indent="0">
              <a:buNone/>
              <a:defRPr sz="1471"/>
            </a:lvl1pPr>
          </a:lstStyle>
          <a:p>
            <a:pPr lvl="0"/>
            <a:r>
              <a:rPr lang="en-US"/>
              <a:t>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341997" y="2375864"/>
            <a:ext cx="1269935" cy="2027222"/>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178374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322549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466724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610899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7550746"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1783747" y="1619165"/>
            <a:ext cx="1269935" cy="671891"/>
          </a:xfrm>
        </p:spPr>
        <p:txBody>
          <a:bodyPr>
            <a:noAutofit/>
          </a:bodyPr>
          <a:lstStyle>
            <a:lvl1pPr marL="0" indent="0">
              <a:buNone/>
              <a:defRPr sz="1471"/>
            </a:lvl1pPr>
          </a:lstStyle>
          <a:p>
            <a:pPr lvl="0"/>
            <a:r>
              <a:rPr lang="en-US"/>
              <a:t>Picture</a:t>
            </a:r>
          </a:p>
        </p:txBody>
      </p:sp>
      <p:sp>
        <p:nvSpPr>
          <p:cNvPr id="26" name="Content Placeholder 15"/>
          <p:cNvSpPr>
            <a:spLocks noGrp="1"/>
          </p:cNvSpPr>
          <p:nvPr>
            <p:ph sz="quarter" idx="27" hasCustomPrompt="1"/>
          </p:nvPr>
        </p:nvSpPr>
        <p:spPr>
          <a:xfrm>
            <a:off x="3225497" y="1619165"/>
            <a:ext cx="1269935" cy="671891"/>
          </a:xfrm>
        </p:spPr>
        <p:txBody>
          <a:bodyPr>
            <a:noAutofit/>
          </a:bodyPr>
          <a:lstStyle>
            <a:lvl1pPr marL="0" indent="0">
              <a:buNone/>
              <a:defRPr sz="1471"/>
            </a:lvl1pPr>
          </a:lstStyle>
          <a:p>
            <a:pPr lvl="0"/>
            <a:r>
              <a:rPr lang="en-US"/>
              <a:t>Picture</a:t>
            </a:r>
          </a:p>
        </p:txBody>
      </p:sp>
      <p:sp>
        <p:nvSpPr>
          <p:cNvPr id="27" name="Content Placeholder 15"/>
          <p:cNvSpPr>
            <a:spLocks noGrp="1"/>
          </p:cNvSpPr>
          <p:nvPr>
            <p:ph sz="quarter" idx="28" hasCustomPrompt="1"/>
          </p:nvPr>
        </p:nvSpPr>
        <p:spPr>
          <a:xfrm>
            <a:off x="4667247" y="1619165"/>
            <a:ext cx="1269935" cy="671891"/>
          </a:xfrm>
        </p:spPr>
        <p:txBody>
          <a:bodyPr>
            <a:noAutofit/>
          </a:bodyPr>
          <a:lstStyle>
            <a:lvl1pPr marL="0" indent="0">
              <a:buNone/>
              <a:defRPr sz="1471"/>
            </a:lvl1pPr>
          </a:lstStyle>
          <a:p>
            <a:pPr lvl="0"/>
            <a:r>
              <a:rPr lang="en-US"/>
              <a:t>Picture</a:t>
            </a:r>
          </a:p>
        </p:txBody>
      </p:sp>
      <p:sp>
        <p:nvSpPr>
          <p:cNvPr id="28" name="Content Placeholder 15"/>
          <p:cNvSpPr>
            <a:spLocks noGrp="1"/>
          </p:cNvSpPr>
          <p:nvPr>
            <p:ph sz="quarter" idx="29" hasCustomPrompt="1"/>
          </p:nvPr>
        </p:nvSpPr>
        <p:spPr>
          <a:xfrm>
            <a:off x="6108997" y="1619165"/>
            <a:ext cx="1269935" cy="671891"/>
          </a:xfrm>
        </p:spPr>
        <p:txBody>
          <a:bodyPr>
            <a:noAutofit/>
          </a:bodyPr>
          <a:lstStyle>
            <a:lvl1pPr marL="0" indent="0">
              <a:buNone/>
              <a:defRPr sz="1471"/>
            </a:lvl1pPr>
          </a:lstStyle>
          <a:p>
            <a:pPr lvl="0"/>
            <a:r>
              <a:rPr lang="en-US"/>
              <a:t>Picture</a:t>
            </a:r>
          </a:p>
        </p:txBody>
      </p:sp>
      <p:sp>
        <p:nvSpPr>
          <p:cNvPr id="29" name="Content Placeholder 15"/>
          <p:cNvSpPr>
            <a:spLocks noGrp="1"/>
          </p:cNvSpPr>
          <p:nvPr>
            <p:ph sz="quarter" idx="30" hasCustomPrompt="1"/>
          </p:nvPr>
        </p:nvSpPr>
        <p:spPr>
          <a:xfrm>
            <a:off x="7550746" y="1619165"/>
            <a:ext cx="1269935" cy="671891"/>
          </a:xfrm>
        </p:spPr>
        <p:txBody>
          <a:bodyPr>
            <a:noAutofit/>
          </a:bodyPr>
          <a:lstStyle>
            <a:lvl1pPr marL="0" indent="0">
              <a:buNone/>
              <a:defRPr sz="147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341997"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1784680"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3227364"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4672382"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6104560"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7550746"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70408290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8142881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341996" y="706270"/>
            <a:ext cx="5590982" cy="2668643"/>
          </a:xfrm>
          <a:noFill/>
        </p:spPr>
        <p:txBody>
          <a:bodyPr vert="horz" wrap="square" lIns="0" tIns="0" rIns="0" bIns="0" rtlCol="0" anchor="t" anchorCtr="0">
            <a:noAutofit/>
          </a:bodyPr>
          <a:lstStyle>
            <a:lvl1pPr>
              <a:defRPr lang="en-US" sz="3529" spc="-37" baseline="0" dirty="0">
                <a:solidFill>
                  <a:schemeClr val="tx2"/>
                </a:solidFill>
              </a:defRPr>
            </a:lvl1pPr>
          </a:lstStyle>
          <a:p>
            <a:pPr marL="0" lvl="0">
              <a:lnSpc>
                <a:spcPts val="4118"/>
              </a:lnSpc>
            </a:pPr>
            <a:r>
              <a:rPr lang="en-US"/>
              <a:t>Section title</a:t>
            </a:r>
          </a:p>
        </p:txBody>
      </p:sp>
    </p:spTree>
    <p:extLst>
      <p:ext uri="{BB962C8B-B14F-4D97-AF65-F5344CB8AC3E}">
        <p14:creationId xmlns:p14="http://schemas.microsoft.com/office/powerpoint/2010/main" val="1633083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341996" y="706270"/>
            <a:ext cx="5590982" cy="2668643"/>
          </a:xfrm>
          <a:noFill/>
        </p:spPr>
        <p:txBody>
          <a:bodyPr vert="horz" wrap="square" lIns="0" tIns="0" rIns="0" bIns="0" rtlCol="0" anchor="t" anchorCtr="0">
            <a:noAutofit/>
          </a:bodyPr>
          <a:lstStyle>
            <a:lvl1pPr>
              <a:defRPr lang="en-US" sz="3529" spc="-37" baseline="0" dirty="0">
                <a:solidFill>
                  <a:schemeClr val="accent5"/>
                </a:solidFill>
              </a:defRPr>
            </a:lvl1pPr>
          </a:lstStyle>
          <a:p>
            <a:pPr marL="0" lvl="0">
              <a:lnSpc>
                <a:spcPts val="4118"/>
              </a:lnSpc>
            </a:pPr>
            <a:r>
              <a:rPr lang="en-US"/>
              <a:t>Section title</a:t>
            </a:r>
          </a:p>
        </p:txBody>
      </p:sp>
    </p:spTree>
    <p:extLst>
      <p:ext uri="{BB962C8B-B14F-4D97-AF65-F5344CB8AC3E}">
        <p14:creationId xmlns:p14="http://schemas.microsoft.com/office/powerpoint/2010/main" val="296791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solidFill>
                  <a:schemeClr val="tx1"/>
                </a:soli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52950097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9" y="1500554"/>
            <a:ext cx="1269935" cy="2193934"/>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45718979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4"/>
            <a:ext cx="5759063" cy="456279"/>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203735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341997" y="1463086"/>
            <a:ext cx="2713783" cy="2651132"/>
          </a:xfrm>
        </p:spPr>
        <p:txBody>
          <a:bodyPr anchor="ctr">
            <a:noAutofit/>
          </a:bodyPr>
          <a:lstStyle>
            <a:lvl1pPr marL="0" indent="0" algn="ctr">
              <a:buNone/>
              <a:defRPr sz="1765"/>
            </a:lvl1pPr>
          </a:lstStyle>
          <a:p>
            <a:r>
              <a:rPr lang="en-US"/>
              <a:t>Click icon to add chart</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341994" y="4392871"/>
            <a:ext cx="2713786" cy="226328"/>
          </a:xfrm>
        </p:spPr>
        <p:txBody>
          <a:bodyPr lIns="0" tIns="0" rIns="0" bIns="0"/>
          <a:lstStyle>
            <a:lvl1pPr marL="0" indent="0">
              <a:lnSpc>
                <a:spcPts val="882"/>
              </a:lnSpc>
              <a:spcBef>
                <a:spcPts val="662"/>
              </a:spcBef>
              <a:buFont typeface="Arial" panose="020B0604020202020204" pitchFamily="34" charset="0"/>
              <a:buNone/>
              <a:defRPr sz="735" b="0" i="0" spc="0">
                <a:solidFill>
                  <a:schemeClr val="tx1"/>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3227365" y="4392872"/>
            <a:ext cx="2705615" cy="223331"/>
          </a:xfrm>
        </p:spPr>
        <p:txBody>
          <a:bodyPr vert="horz" wrap="square" lIns="0" tIns="0" rIns="0" bIns="0" rtlCol="0">
            <a:spAutoFit/>
          </a:bodyPr>
          <a:lstStyle>
            <a:lvl1pPr>
              <a:tabLst/>
              <a:defRPr lang="en-US" sz="735" b="0" i="0" spc="0" dirty="0" smtClean="0">
                <a:solidFill>
                  <a:schemeClr val="tx1"/>
                </a:solidFill>
                <a:latin typeface="+mn-lt"/>
              </a:defRPr>
            </a:lvl1pPr>
          </a:lstStyle>
          <a:p>
            <a:pPr marL="0" lvl="0" indent="0">
              <a:lnSpc>
                <a:spcPts val="882"/>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3227365" y="1463086"/>
            <a:ext cx="2705615" cy="2651132"/>
          </a:xfrm>
        </p:spPr>
        <p:txBody>
          <a:bodyPr anchor="ctr">
            <a:noAutofit/>
          </a:bodyPr>
          <a:lstStyle>
            <a:lvl1pPr marL="0" indent="0" algn="ctr">
              <a:buNone/>
              <a:defRPr sz="1765"/>
            </a:lvl1pPr>
          </a:lstStyle>
          <a:p>
            <a:r>
              <a:rPr lang="en-US"/>
              <a:t>Click icon to add chart</a:t>
            </a:r>
          </a:p>
        </p:txBody>
      </p:sp>
      <p:sp>
        <p:nvSpPr>
          <p:cNvPr id="21" name="Chart Placeholder 6"/>
          <p:cNvSpPr>
            <a:spLocks noGrp="1"/>
          </p:cNvSpPr>
          <p:nvPr>
            <p:ph type="chart" sz="quarter" idx="23"/>
          </p:nvPr>
        </p:nvSpPr>
        <p:spPr>
          <a:xfrm>
            <a:off x="6104560" y="1463086"/>
            <a:ext cx="2717288" cy="2651132"/>
          </a:xfrm>
        </p:spPr>
        <p:txBody>
          <a:bodyPr anchor="ctr">
            <a:noAutofit/>
          </a:bodyPr>
          <a:lstStyle>
            <a:lvl1pPr marL="0" indent="0" algn="ctr">
              <a:buNone/>
              <a:defRPr sz="1765"/>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341993" y="4252786"/>
            <a:ext cx="2721959" cy="205441"/>
          </a:xfrm>
        </p:spPr>
        <p:txBody>
          <a:bodyPr tIns="0"/>
          <a:lstStyle>
            <a:lvl1pPr>
              <a:defRPr lang="en-US" sz="73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3235533" y="4252786"/>
            <a:ext cx="2721959" cy="205441"/>
          </a:xfrm>
        </p:spPr>
        <p:txBody>
          <a:bodyPr tIns="0"/>
          <a:lstStyle>
            <a:lvl1pPr>
              <a:defRPr lang="en-US" sz="73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04560" y="4252786"/>
            <a:ext cx="2721959" cy="205441"/>
          </a:xfrm>
        </p:spPr>
        <p:txBody>
          <a:bodyPr tIns="0"/>
          <a:lstStyle>
            <a:lvl1pPr>
              <a:defRPr lang="en-US" sz="73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104560" y="4392872"/>
            <a:ext cx="2705615" cy="223331"/>
          </a:xfrm>
        </p:spPr>
        <p:txBody>
          <a:bodyPr vert="horz" wrap="square" lIns="0" tIns="0" rIns="0" bIns="0" rtlCol="0">
            <a:spAutoFit/>
          </a:bodyPr>
          <a:lstStyle>
            <a:lvl1pPr>
              <a:tabLst/>
              <a:defRPr lang="en-US" sz="735" b="0" i="0" spc="0" dirty="0" smtClean="0">
                <a:solidFill>
                  <a:schemeClr val="tx1"/>
                </a:solidFill>
                <a:latin typeface="+mn-lt"/>
              </a:defRPr>
            </a:lvl1pPr>
          </a:lstStyle>
          <a:p>
            <a:pPr marL="0" lvl="0" indent="0">
              <a:lnSpc>
                <a:spcPts val="882"/>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3881149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Table styling</a:t>
            </a:r>
          </a:p>
        </p:txBody>
      </p:sp>
      <p:sp>
        <p:nvSpPr>
          <p:cNvPr id="4" name="Table Placeholder 3"/>
          <p:cNvSpPr>
            <a:spLocks noGrp="1"/>
          </p:cNvSpPr>
          <p:nvPr>
            <p:ph type="tbl" sz="quarter" idx="10"/>
          </p:nvPr>
        </p:nvSpPr>
        <p:spPr>
          <a:xfrm>
            <a:off x="341997" y="2920532"/>
            <a:ext cx="8479852" cy="456279"/>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52893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1"/>
            <a:ext cx="8686800" cy="1132618"/>
          </a:xfrm>
        </p:spPr>
        <p:txBody>
          <a:bodyPr/>
          <a:lstStyle>
            <a:lvl1pPr>
              <a:buClr>
                <a:schemeClr val="tx1"/>
              </a:buClr>
              <a:defRPr sz="2800">
                <a:solidFill>
                  <a:schemeClr val="tx1"/>
                </a:solidFill>
              </a:defRPr>
            </a:lvl1pPr>
            <a:lvl2pPr>
              <a:buClr>
                <a:schemeClr val="tx1"/>
              </a:buClr>
              <a:defRPr sz="2400" spc="-70" baseline="0">
                <a:solidFill>
                  <a:schemeClr val="tx1"/>
                </a:solidFill>
              </a:defRPr>
            </a:lvl2pPr>
            <a:lvl3pPr>
              <a:buClr>
                <a:schemeClr val="tx1"/>
              </a:buClr>
              <a:defRPr sz="2000"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lvl1pPr>
              <a:defRPr sz="3600"/>
            </a:lvl1pPr>
          </a:lstStyle>
          <a:p>
            <a:r>
              <a:rPr lang="en-US"/>
              <a:t>Click To Edit Master Title Style</a:t>
            </a:r>
          </a:p>
        </p:txBody>
      </p:sp>
      <p:sp>
        <p:nvSpPr>
          <p:cNvPr id="7" name="Slide Number Placeholder 13"/>
          <p:cNvSpPr>
            <a:spLocks noGrp="1"/>
          </p:cNvSpPr>
          <p:nvPr>
            <p:ph type="sldNum" sz="quarter" idx="4"/>
          </p:nvPr>
        </p:nvSpPr>
        <p:spPr>
          <a:xfrm>
            <a:off x="6772275" y="4869180"/>
            <a:ext cx="2133600" cy="171450"/>
          </a:xfrm>
          <a:prstGeom prst="rect">
            <a:avLst/>
          </a:prstGeom>
        </p:spPr>
        <p:txBody>
          <a:bodyPr vert="horz" lIns="0" tIns="0" rIns="0" bIns="0" rtlCol="0" anchor="b"/>
          <a:lstStyle>
            <a:lvl1pPr algn="r">
              <a:defRPr sz="800">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3124200" y="4869180"/>
            <a:ext cx="2895600" cy="171450"/>
          </a:xfrm>
          <a:prstGeom prst="rect">
            <a:avLst/>
          </a:prstGeom>
        </p:spPr>
        <p:txBody>
          <a:bodyPr vert="horz" lIns="0" tIns="0" rIns="0" bIns="0" rtlCol="0" anchor="b"/>
          <a:lstStyle>
            <a:lvl1pPr algn="ctr">
              <a:defRPr sz="800">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228600" y="4848606"/>
            <a:ext cx="2133600" cy="192024"/>
          </a:xfrm>
          <a:prstGeom prst="rect">
            <a:avLst/>
          </a:prstGeom>
        </p:spPr>
        <p:txBody>
          <a:bodyPr vert="horz" lIns="0" tIns="0" rIns="0" bIns="0" rtlCol="0" anchor="b"/>
          <a:lstStyle>
            <a:lvl1pPr algn="l">
              <a:defRPr lang="en-US" sz="800" smtClean="0">
                <a:solidFill>
                  <a:schemeClr val="tx1">
                    <a:tint val="75000"/>
                  </a:schemeClr>
                </a:solidFill>
              </a:defRPr>
            </a:lvl1pPr>
          </a:lstStyle>
          <a:p>
            <a:fld id="{FB4469CA-BC42-4EEE-A9C1-09712B6765A2}" type="datetimeFigureOut">
              <a:rPr lang="en-US">
                <a:solidFill>
                  <a:srgbClr val="292929">
                    <a:tint val="75000"/>
                  </a:srgbClr>
                </a:solidFill>
              </a:rPr>
              <a:pPr/>
              <a:t>1/29/2020</a:t>
            </a:fld>
            <a:endParaRPr>
              <a:solidFill>
                <a:srgbClr val="292929">
                  <a:tint val="75000"/>
                </a:srgbClr>
              </a:solidFill>
            </a:endParaRPr>
          </a:p>
        </p:txBody>
      </p:sp>
    </p:spTree>
    <p:extLst>
      <p:ext uri="{BB962C8B-B14F-4D97-AF65-F5344CB8AC3E}">
        <p14:creationId xmlns:p14="http://schemas.microsoft.com/office/powerpoint/2010/main" val="15409891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340628" y="4838398"/>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443" eaLnBrk="0" hangingPunct="0"/>
            <a:r>
              <a:rPr lang="en-US" sz="515">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41996" y="1383958"/>
            <a:ext cx="5590983" cy="1105047"/>
          </a:xfrm>
          <a:noFill/>
        </p:spPr>
        <p:txBody>
          <a:bodyPr lIns="0" tIns="0" rIns="0" bIns="0" anchor="t" anchorCtr="0"/>
          <a:lstStyle>
            <a:lvl1pPr>
              <a:lnSpc>
                <a:spcPct val="100000"/>
              </a:lnSpc>
              <a:spcAft>
                <a:spcPts val="956"/>
              </a:spcAft>
              <a:defRPr sz="1912" spc="-37"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Tree>
    <p:extLst>
      <p:ext uri="{BB962C8B-B14F-4D97-AF65-F5344CB8AC3E}">
        <p14:creationId xmlns:p14="http://schemas.microsoft.com/office/powerpoint/2010/main" val="2053970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422"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90805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98648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3994547" y="0"/>
            <a:ext cx="5149453" cy="514945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431358"/>
            <a:ext cx="3125915" cy="121879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2" y="2971800"/>
            <a:ext cx="3123437" cy="207749"/>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4001691" y="0"/>
            <a:ext cx="5142309" cy="3852651"/>
          </a:xfrm>
          <a:prstGeom prst="rect">
            <a:avLst/>
          </a:prstGeom>
        </p:spPr>
      </p:pic>
    </p:spTree>
    <p:extLst>
      <p:ext uri="{BB962C8B-B14F-4D97-AF65-F5344CB8AC3E}">
        <p14:creationId xmlns:p14="http://schemas.microsoft.com/office/powerpoint/2010/main" val="332002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008872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marL="0" indent="0">
              <a:buFont typeface="Wingdings" panose="05000000000000000000" pitchFamily="2" charset="2"/>
              <a:buNone/>
              <a:defRPr/>
            </a:lvl1p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lvl1pPr marL="171450" indent="-171450">
              <a:buFont typeface="Wingdings" panose="05000000000000000000" pitchFamily="2" charset="2"/>
              <a:buChar char="§"/>
              <a:defRPr/>
            </a:lvl1pPr>
            <a:lvl2pPr marL="342900" indent="-171450">
              <a:buFont typeface="Wingdings" panose="05000000000000000000" pitchFamily="2" charset="2"/>
              <a:buChar char="§"/>
              <a:defRPr/>
            </a:lvl2pPr>
            <a:lvl3pPr marL="492919" indent="-150019">
              <a:buFont typeface="Wingdings" panose="05000000000000000000" pitchFamily="2" charset="2"/>
              <a:buChar char="§"/>
              <a:defRPr/>
            </a:lvl3pPr>
            <a:lvl4pPr marL="632222" indent="-135731">
              <a:buFont typeface="Wingdings" panose="05000000000000000000" pitchFamily="2" charset="2"/>
              <a:buChar char="§"/>
              <a:defRPr/>
            </a:lvl4pPr>
            <a:lvl5pPr marL="767954" indent="-126206">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363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image" Target="../media/image3.emf"/><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slideLayout" Target="../slideLayouts/slideLayout4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theme" Target="../theme/theme2.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8"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image" Target="../media/image13.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809" y="171452"/>
            <a:ext cx="8472312" cy="6093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6808" y="1085851"/>
            <a:ext cx="8472313"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4651193"/>
      </p:ext>
    </p:extLst>
  </p:cSld>
  <p:clrMap bg1="lt1" tx1="dk1" bg2="lt2" tx2="dk2" accent1="accent1" accent2="accent2" accent3="accent3" accent4="accent4" accent5="accent5" accent6="accent6" hlink="hlink" folHlink="folHlink"/>
  <p:sldLayoutIdLst>
    <p:sldLayoutId id="2147483759" r:id="rId1"/>
    <p:sldLayoutId id="2147483761" r:id="rId2"/>
    <p:sldLayoutId id="2147483762" r:id="rId3"/>
    <p:sldLayoutId id="2147483763" r:id="rId4"/>
    <p:sldLayoutId id="2147483770" r:id="rId5"/>
    <p:sldLayoutId id="2147483772" r:id="rId6"/>
    <p:sldLayoutId id="2147483873" r:id="rId7"/>
    <p:sldLayoutId id="2147483874" r:id="rId8"/>
    <p:sldLayoutId id="2147483877" r:id="rId9"/>
    <p:sldLayoutId id="2147483878" r:id="rId10"/>
    <p:sldLayoutId id="2147483879" r:id="rId11"/>
    <p:sldLayoutId id="2147483880" r:id="rId12"/>
    <p:sldLayoutId id="2147483881" r:id="rId13"/>
    <p:sldLayoutId id="2147483932" r:id="rId14"/>
  </p:sldLayoutIdLst>
  <p:transition spd="slow">
    <p:push/>
  </p:transition>
  <p:txStyles>
    <p:titleStyle>
      <a:lvl1pPr algn="l" defTabSz="914325"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2215434177"/>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 id="2147483912" r:id="rId30"/>
    <p:sldLayoutId id="2147483913" r:id="rId31"/>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19" cstate="print">
            <a:extLst>
              <a:ext uri="{28A0092B-C50C-407E-A947-70E740481C1C}">
                <a14:useLocalDpi xmlns:a14="http://schemas.microsoft.com/office/drawing/2010/main"/>
              </a:ext>
            </a:extLst>
          </a:blip>
          <a:srcRect b="249"/>
          <a:stretch/>
        </p:blipFill>
        <p:spPr>
          <a:xfrm>
            <a:off x="9219802" y="0"/>
            <a:ext cx="502121" cy="51435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05780729"/>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Lst>
  <p:transition>
    <p:fade/>
  </p:transition>
  <p:hf sldNum="0" hdr="0" dt="0"/>
  <p:txStyles>
    <p:titleStyle>
      <a:lvl1pPr algn="l" defTabSz="685775" rtl="0" eaLnBrk="1" latinLnBrk="0" hangingPunct="1">
        <a:lnSpc>
          <a:spcPct val="90000"/>
        </a:lnSpc>
        <a:spcBef>
          <a:spcPct val="0"/>
        </a:spcBef>
        <a:buNone/>
        <a:defRPr lang="en-US" sz="2059" b="0" kern="1200" cap="none" spc="-37" baseline="0" dirty="0" smtClean="0">
          <a:ln w="3175">
            <a:noFill/>
          </a:ln>
          <a:solidFill>
            <a:schemeClr val="tx1"/>
          </a:soli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solidFill>
            <a:schemeClr val="tx1"/>
          </a:soli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solidFill>
            <a:schemeClr val="tx1"/>
          </a:soli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solidFill>
            <a:schemeClr val="tx2"/>
          </a:soli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solidFill>
            <a:schemeClr val="tx1"/>
          </a:soli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solidFill>
            <a:schemeClr val="tx1"/>
          </a:soli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7.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45.tmp"/><Relationship Id="rId4" Type="http://schemas.openxmlformats.org/officeDocument/2006/relationships/image" Target="../media/image44.tmp"/></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hyperlink" Target="https://preview.flow.microsoft.com/en-us/blog/accessing-office-365-security-compliance-center-logs-from-microsoft-flow/" TargetMode="External"/><Relationship Id="rId7" Type="http://schemas.openxmlformats.org/officeDocument/2006/relationships/image" Target="../media/image53.emf"/><Relationship Id="rId2" Type="http://schemas.openxmlformats.org/officeDocument/2006/relationships/hyperlink" Target="https://preview.flow.microsoft.com/en-us/blog/automate-flow-governance/" TargetMode="Externa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emf"/><Relationship Id="rId4" Type="http://schemas.openxmlformats.org/officeDocument/2006/relationships/image" Target="../media/image50.emf"/><Relationship Id="rId9" Type="http://schemas.openxmlformats.org/officeDocument/2006/relationships/image" Target="../media/image55.emf"/></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hyperlink" Target="https://aka.ms/powerappspowershell" TargetMode="External"/><Relationship Id="rId1" Type="http://schemas.openxmlformats.org/officeDocument/2006/relationships/slideLayout" Target="../slideLayouts/slideLayout1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hyperlink" Target="https://aka.ms/listpoweractivity" TargetMode="External"/><Relationship Id="rId2" Type="http://schemas.openxmlformats.org/officeDocument/2006/relationships/hyperlink" Target="https://aka.ms/downloadassetsscript" TargetMode="External"/><Relationship Id="rId1" Type="http://schemas.openxmlformats.org/officeDocument/2006/relationships/slideLayout" Target="../slideLayouts/slideLayout11.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hyperlink" Target="https://protection.office.co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22.emf"/><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hyperlink" Target="https://flow.microsoft.com/" TargetMode="External"/><Relationship Id="rId5" Type="http://schemas.openxmlformats.org/officeDocument/2006/relationships/hyperlink" Target="https://make.powerapps.com/" TargetMode="External"/><Relationship Id="rId10" Type="http://schemas.openxmlformats.org/officeDocument/2006/relationships/image" Target="../media/image26.emf"/><Relationship Id="rId4" Type="http://schemas.openxmlformats.org/officeDocument/2006/relationships/hyperlink" Target="https://aka.ms/ppac" TargetMode="External"/><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hyperlink" Target="https://aka.ms/COEStarterKit" TargetMode="Externa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323528" y="2089861"/>
            <a:ext cx="3125915" cy="609398"/>
          </a:xfrm>
        </p:spPr>
        <p:txBody>
          <a:bodyPr/>
          <a:lstStyle/>
          <a:p>
            <a:r>
              <a:rPr lang="en-US"/>
              <a:t>Monitor</a:t>
            </a:r>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434052" y="2715766"/>
            <a:ext cx="3125915" cy="323165"/>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100"/>
              <a:t>Microsoft Power Platform</a:t>
            </a:r>
          </a:p>
        </p:txBody>
      </p:sp>
      <p:graphicFrame>
        <p:nvGraphicFramePr>
          <p:cNvPr id="5" name="Diagram 4">
            <a:extLst>
              <a:ext uri="{FF2B5EF4-FFF2-40B4-BE49-F238E27FC236}">
                <a16:creationId xmlns:a16="http://schemas.microsoft.com/office/drawing/2014/main" id="{352BD8B5-AE55-47DF-9DFF-663A07A4A8E4}"/>
              </a:ext>
            </a:extLst>
          </p:cNvPr>
          <p:cNvGraphicFramePr/>
          <p:nvPr>
            <p:extLst>
              <p:ext uri="{D42A27DB-BD31-4B8C-83A1-F6EECF244321}">
                <p14:modId xmlns:p14="http://schemas.microsoft.com/office/powerpoint/2010/main" val="242335056"/>
              </p:ext>
            </p:extLst>
          </p:nvPr>
        </p:nvGraphicFramePr>
        <p:xfrm>
          <a:off x="1740785" y="3402723"/>
          <a:ext cx="7067661"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BDB71C21-E704-47B5-B1A8-36F41E86B90F}"/>
              </a:ext>
            </a:extLst>
          </p:cNvPr>
          <p:cNvSpPr txBox="1"/>
          <p:nvPr/>
        </p:nvSpPr>
        <p:spPr>
          <a:xfrm>
            <a:off x="423022" y="3361599"/>
            <a:ext cx="1252331" cy="1477328"/>
          </a:xfrm>
          <a:prstGeom prst="rect">
            <a:avLst/>
          </a:prstGeom>
          <a:noFill/>
        </p:spPr>
        <p:txBody>
          <a:bodyPr wrap="none" lIns="0" tIns="0" rIns="0" bIns="0" rtlCol="0">
            <a:spAutoFit/>
          </a:bodyPr>
          <a:lstStyle/>
          <a:p>
            <a:pPr algn="ctr"/>
            <a:r>
              <a:rPr lang="en-US" sz="3200">
                <a:gradFill>
                  <a:gsLst>
                    <a:gs pos="0">
                      <a:schemeClr val="tx1"/>
                    </a:gs>
                    <a:gs pos="86000">
                      <a:schemeClr val="tx1"/>
                    </a:gs>
                  </a:gsLst>
                  <a:lin ang="5400000" scaled="0"/>
                </a:gradFill>
              </a:rPr>
              <a:t>Govern</a:t>
            </a:r>
          </a:p>
          <a:p>
            <a:pPr algn="ctr"/>
            <a:r>
              <a:rPr lang="en-US" sz="3200">
                <a:gradFill>
                  <a:gsLst>
                    <a:gs pos="0">
                      <a:schemeClr val="tx1"/>
                    </a:gs>
                    <a:gs pos="86000">
                      <a:schemeClr val="tx1"/>
                    </a:gs>
                  </a:gsLst>
                  <a:lin ang="5400000" scaled="0"/>
                </a:gradFill>
              </a:rPr>
              <a:t>&amp; </a:t>
            </a:r>
          </a:p>
          <a:p>
            <a:pPr algn="ctr"/>
            <a:r>
              <a:rPr lang="en-US" sz="3200">
                <a:gradFill>
                  <a:gsLst>
                    <a:gs pos="0">
                      <a:schemeClr val="tx1"/>
                    </a:gs>
                    <a:gs pos="86000">
                      <a:schemeClr val="tx1"/>
                    </a:gs>
                  </a:gsLst>
                  <a:lin ang="5400000" scaled="0"/>
                </a:gradFill>
              </a:rPr>
              <a:t>Grow</a:t>
            </a:r>
          </a:p>
        </p:txBody>
      </p:sp>
      <p:graphicFrame>
        <p:nvGraphicFramePr>
          <p:cNvPr id="7" name="Diagram 6">
            <a:extLst>
              <a:ext uri="{FF2B5EF4-FFF2-40B4-BE49-F238E27FC236}">
                <a16:creationId xmlns:a16="http://schemas.microsoft.com/office/drawing/2014/main" id="{38BCB7D6-284F-4827-8540-5387C68210D1}"/>
              </a:ext>
            </a:extLst>
          </p:cNvPr>
          <p:cNvGraphicFramePr/>
          <p:nvPr>
            <p:extLst>
              <p:ext uri="{D42A27DB-BD31-4B8C-83A1-F6EECF244321}">
                <p14:modId xmlns:p14="http://schemas.microsoft.com/office/powerpoint/2010/main" val="4273109681"/>
              </p:ext>
            </p:extLst>
          </p:nvPr>
        </p:nvGraphicFramePr>
        <p:xfrm>
          <a:off x="1733252" y="4380231"/>
          <a:ext cx="5386095" cy="501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DFBE8-5695-43D8-9E39-BC73D80DBC8B}"/>
              </a:ext>
            </a:extLst>
          </p:cNvPr>
          <p:cNvSpPr>
            <a:spLocks noGrp="1"/>
          </p:cNvSpPr>
          <p:nvPr>
            <p:ph type="title"/>
          </p:nvPr>
        </p:nvSpPr>
        <p:spPr>
          <a:xfrm>
            <a:off x="426036" y="465621"/>
            <a:ext cx="8395812" cy="307777"/>
          </a:xfrm>
        </p:spPr>
        <p:txBody>
          <a:bodyPr/>
          <a:lstStyle/>
          <a:p>
            <a:r>
              <a:rPr lang="en-US"/>
              <a:t>Monitoring Capacity &amp; Why is it important?</a:t>
            </a:r>
          </a:p>
        </p:txBody>
      </p:sp>
      <p:sp>
        <p:nvSpPr>
          <p:cNvPr id="5" name="Footer Placeholder 4">
            <a:extLst>
              <a:ext uri="{FF2B5EF4-FFF2-40B4-BE49-F238E27FC236}">
                <a16:creationId xmlns:a16="http://schemas.microsoft.com/office/drawing/2014/main" id="{8A84AB06-F4B5-487F-9BCF-B15ACD469A0D}"/>
              </a:ext>
            </a:extLst>
          </p:cNvPr>
          <p:cNvSpPr>
            <a:spLocks noGrp="1"/>
          </p:cNvSpPr>
          <p:nvPr>
            <p:ph type="ftr" sz="quarter" idx="3"/>
          </p:nvPr>
        </p:nvSpPr>
        <p:spPr>
          <a:xfrm>
            <a:off x="337732" y="4835314"/>
            <a:ext cx="8690033" cy="88709"/>
          </a:xfrm>
        </p:spPr>
        <p:txBody>
          <a:bodyPr/>
          <a:lstStyle/>
          <a:p>
            <a:pPr defTabSz="685775">
              <a:defRPr/>
            </a:pPr>
            <a:r>
              <a:rPr lang="en-US">
                <a:solidFill>
                  <a:srgbClr val="505050">
                    <a:tint val="75000"/>
                  </a:srgbClr>
                </a:solidFill>
                <a:latin typeface="Segoe UI"/>
              </a:rPr>
              <a:t>© Microsoft Corporation                                                                                  								                      Dynamics 365 </a:t>
            </a:r>
          </a:p>
        </p:txBody>
      </p:sp>
      <p:grpSp>
        <p:nvGrpSpPr>
          <p:cNvPr id="27" name="Group 26">
            <a:extLst>
              <a:ext uri="{FF2B5EF4-FFF2-40B4-BE49-F238E27FC236}">
                <a16:creationId xmlns:a16="http://schemas.microsoft.com/office/drawing/2014/main" id="{6CC1BEE7-6D2D-4760-ABE9-676A9FA58C0E}"/>
              </a:ext>
            </a:extLst>
          </p:cNvPr>
          <p:cNvGrpSpPr/>
          <p:nvPr/>
        </p:nvGrpSpPr>
        <p:grpSpPr>
          <a:xfrm>
            <a:off x="482058" y="3723703"/>
            <a:ext cx="4000065" cy="588238"/>
            <a:chOff x="655634" y="2895745"/>
            <a:chExt cx="5295391" cy="800044"/>
          </a:xfrm>
        </p:grpSpPr>
        <p:sp>
          <p:nvSpPr>
            <p:cNvPr id="9" name="Text Placeholder 2">
              <a:extLst>
                <a:ext uri="{FF2B5EF4-FFF2-40B4-BE49-F238E27FC236}">
                  <a16:creationId xmlns:a16="http://schemas.microsoft.com/office/drawing/2014/main" id="{10D4DA74-BC97-4CBD-87F3-CEF217B342A3}"/>
                </a:ext>
              </a:extLst>
            </p:cNvPr>
            <p:cNvSpPr txBox="1">
              <a:spLocks/>
            </p:cNvSpPr>
            <p:nvPr/>
          </p:nvSpPr>
          <p:spPr>
            <a:xfrm>
              <a:off x="1417636" y="2895745"/>
              <a:ext cx="4533389" cy="800044"/>
            </a:xfrm>
            <a:prstGeom prst="rect">
              <a:avLst/>
            </a:prstGeom>
          </p:spPr>
          <p:txBody>
            <a:bodyPr vert="horz" wrap="square" lIns="0" tIns="0" rIns="0" bIns="0" rtlCol="0">
              <a:spAutoFit/>
            </a:bodyPr>
            <a:lstStyle>
              <a:lvl1pPr marL="0" marR="0" indent="0" algn="l" defTabSz="951304"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4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699422">
                <a:lnSpc>
                  <a:spcPct val="100000"/>
                </a:lnSpc>
                <a:spcBef>
                  <a:spcPts val="0"/>
                </a:spcBef>
                <a:spcAft>
                  <a:spcPts val="221"/>
                </a:spcAft>
                <a:defRPr/>
              </a:pPr>
              <a:r>
                <a:rPr lang="pt-BR" sz="1471">
                  <a:solidFill>
                    <a:srgbClr val="008272"/>
                  </a:solidFill>
                  <a:latin typeface="Segoe UI Semibold"/>
                </a:rPr>
                <a:t>Increased storage</a:t>
              </a:r>
              <a:br>
                <a:rPr lang="pt-BR" sz="1765">
                  <a:solidFill>
                    <a:srgbClr val="008272"/>
                  </a:solidFill>
                  <a:latin typeface="Segoe UI"/>
                </a:rPr>
              </a:br>
              <a:r>
                <a:rPr lang="en-US" sz="1176">
                  <a:solidFill>
                    <a:srgbClr val="505050"/>
                  </a:solidFill>
                  <a:latin typeface="Segoe UI"/>
                </a:rPr>
                <a:t>File/Log capacity frees up database capacity</a:t>
              </a:r>
              <a:br>
                <a:rPr lang="en-US" sz="1176">
                  <a:solidFill>
                    <a:srgbClr val="505050"/>
                  </a:solidFill>
                  <a:latin typeface="Segoe UI"/>
                </a:rPr>
              </a:br>
              <a:r>
                <a:rPr lang="en-US" sz="1176">
                  <a:solidFill>
                    <a:srgbClr val="505050"/>
                  </a:solidFill>
                  <a:latin typeface="Segoe UI"/>
                </a:rPr>
                <a:t>4TB size limit does not apply to File/Log capacity</a:t>
              </a:r>
              <a:endParaRPr lang="pt-BR" sz="1324">
                <a:solidFill>
                  <a:srgbClr val="505050"/>
                </a:solidFill>
                <a:latin typeface="Segoe UI"/>
              </a:endParaRPr>
            </a:p>
          </p:txBody>
        </p:sp>
        <p:cxnSp>
          <p:nvCxnSpPr>
            <p:cNvPr id="14" name="Straight Connector 13">
              <a:extLst>
                <a:ext uri="{FF2B5EF4-FFF2-40B4-BE49-F238E27FC236}">
                  <a16:creationId xmlns:a16="http://schemas.microsoft.com/office/drawing/2014/main" id="{7757906A-4F38-41BB-9771-4E8519C4BAE6}"/>
                </a:ext>
              </a:extLst>
            </p:cNvPr>
            <p:cNvCxnSpPr>
              <a:cxnSpLocks/>
            </p:cNvCxnSpPr>
            <p:nvPr/>
          </p:nvCxnSpPr>
          <p:spPr>
            <a:xfrm>
              <a:off x="1281187" y="2895745"/>
              <a:ext cx="0" cy="544286"/>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3AB514B2-E9EC-43C8-8CF0-D1B1A02359D0}"/>
                </a:ext>
              </a:extLst>
            </p:cNvPr>
            <p:cNvGrpSpPr/>
            <p:nvPr/>
          </p:nvGrpSpPr>
          <p:grpSpPr>
            <a:xfrm>
              <a:off x="655634" y="2941525"/>
              <a:ext cx="494761" cy="494777"/>
              <a:chOff x="-2882261" y="2284881"/>
              <a:chExt cx="4891048" cy="4891201"/>
            </a:xfrm>
            <a:solidFill>
              <a:schemeClr val="tx2"/>
            </a:solidFill>
          </p:grpSpPr>
          <p:sp>
            <p:nvSpPr>
              <p:cNvPr id="21" name="Freeform: Shape 20">
                <a:extLst>
                  <a:ext uri="{FF2B5EF4-FFF2-40B4-BE49-F238E27FC236}">
                    <a16:creationId xmlns:a16="http://schemas.microsoft.com/office/drawing/2014/main" id="{38003907-0B34-4525-8FC5-13E7E6855A15}"/>
                  </a:ext>
                </a:extLst>
              </p:cNvPr>
              <p:cNvSpPr/>
              <p:nvPr/>
            </p:nvSpPr>
            <p:spPr>
              <a:xfrm>
                <a:off x="-2881958" y="2284881"/>
                <a:ext cx="3967351" cy="1785472"/>
              </a:xfrm>
              <a:custGeom>
                <a:avLst/>
                <a:gdLst>
                  <a:gd name="connsiteX0" fmla="*/ 3974288 w 3967350"/>
                  <a:gd name="connsiteY0" fmla="*/ 912576 h 1785471"/>
                  <a:gd name="connsiteX1" fmla="*/ 2024338 w 3967350"/>
                  <a:gd name="connsiteY1" fmla="*/ 1750757 h 1785471"/>
                  <a:gd name="connsiteX2" fmla="*/ 74388 w 3967350"/>
                  <a:gd name="connsiteY2" fmla="*/ 912576 h 1785471"/>
                  <a:gd name="connsiteX3" fmla="*/ 2024338 w 3967350"/>
                  <a:gd name="connsiteY3" fmla="*/ 74395 h 1785471"/>
                  <a:gd name="connsiteX4" fmla="*/ 3974288 w 3967350"/>
                  <a:gd name="connsiteY4" fmla="*/ 912576 h 1785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7350" h="1785471">
                    <a:moveTo>
                      <a:pt x="3974288" y="912576"/>
                    </a:moveTo>
                    <a:cubicBezTo>
                      <a:pt x="3974288" y="1375490"/>
                      <a:pt x="3101266" y="1750757"/>
                      <a:pt x="2024338" y="1750757"/>
                    </a:cubicBezTo>
                    <a:cubicBezTo>
                      <a:pt x="947410" y="1750757"/>
                      <a:pt x="74388" y="1375490"/>
                      <a:pt x="74388" y="912576"/>
                    </a:cubicBezTo>
                    <a:cubicBezTo>
                      <a:pt x="74388" y="449661"/>
                      <a:pt x="947410" y="74395"/>
                      <a:pt x="2024338" y="74395"/>
                    </a:cubicBezTo>
                    <a:cubicBezTo>
                      <a:pt x="3101266" y="74395"/>
                      <a:pt x="3974288" y="449661"/>
                      <a:pt x="3974288" y="912576"/>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2" name="Freeform: Shape 21">
                <a:extLst>
                  <a:ext uri="{FF2B5EF4-FFF2-40B4-BE49-F238E27FC236}">
                    <a16:creationId xmlns:a16="http://schemas.microsoft.com/office/drawing/2014/main" id="{B9822707-CA8A-481E-8CCC-FB93AE6C2171}"/>
                  </a:ext>
                </a:extLst>
              </p:cNvPr>
              <p:cNvSpPr/>
              <p:nvPr/>
            </p:nvSpPr>
            <p:spPr>
              <a:xfrm>
                <a:off x="-2882261" y="3585486"/>
                <a:ext cx="3967351" cy="1388700"/>
              </a:xfrm>
              <a:custGeom>
                <a:avLst/>
                <a:gdLst>
                  <a:gd name="connsiteX0" fmla="*/ 2024259 w 3967350"/>
                  <a:gd name="connsiteY0" fmla="*/ 1411876 h 1388700"/>
                  <a:gd name="connsiteX1" fmla="*/ 2082629 w 3967350"/>
                  <a:gd name="connsiteY1" fmla="*/ 1410248 h 1388700"/>
                  <a:gd name="connsiteX2" fmla="*/ 3461843 w 3967350"/>
                  <a:gd name="connsiteY2" fmla="*/ 590048 h 1388700"/>
                  <a:gd name="connsiteX3" fmla="*/ 3961103 w 3967350"/>
                  <a:gd name="connsiteY3" fmla="*/ 672706 h 1388700"/>
                  <a:gd name="connsiteX4" fmla="*/ 3974131 w 3967350"/>
                  <a:gd name="connsiteY4" fmla="*/ 573774 h 1388700"/>
                  <a:gd name="connsiteX5" fmla="*/ 3974131 w 3967350"/>
                  <a:gd name="connsiteY5" fmla="*/ 75224 h 1388700"/>
                  <a:gd name="connsiteX6" fmla="*/ 2024647 w 3967350"/>
                  <a:gd name="connsiteY6" fmla="*/ 648556 h 1388700"/>
                  <a:gd name="connsiteX7" fmla="*/ 74388 w 3967350"/>
                  <a:gd name="connsiteY7" fmla="*/ 74395 h 1388700"/>
                  <a:gd name="connsiteX8" fmla="*/ 74388 w 3967350"/>
                  <a:gd name="connsiteY8" fmla="*/ 573774 h 1388700"/>
                  <a:gd name="connsiteX9" fmla="*/ 2024259 w 3967350"/>
                  <a:gd name="connsiteY9" fmla="*/ 1411876 h 138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7350" h="1388700">
                    <a:moveTo>
                      <a:pt x="2024259" y="1411876"/>
                    </a:moveTo>
                    <a:cubicBezTo>
                      <a:pt x="2043873" y="1411876"/>
                      <a:pt x="2063076" y="1410484"/>
                      <a:pt x="2082629" y="1410248"/>
                    </a:cubicBezTo>
                    <a:cubicBezTo>
                      <a:pt x="2349512" y="922008"/>
                      <a:pt x="2867588" y="590048"/>
                      <a:pt x="3461843" y="590048"/>
                    </a:cubicBezTo>
                    <a:cubicBezTo>
                      <a:pt x="3636504" y="590048"/>
                      <a:pt x="3804022" y="619883"/>
                      <a:pt x="3961103" y="672706"/>
                    </a:cubicBezTo>
                    <a:cubicBezTo>
                      <a:pt x="3969385" y="640074"/>
                      <a:pt x="3974131" y="607072"/>
                      <a:pt x="3974131" y="573774"/>
                    </a:cubicBezTo>
                    <a:lnTo>
                      <a:pt x="3974131" y="75224"/>
                    </a:lnTo>
                    <a:cubicBezTo>
                      <a:pt x="3646299" y="426831"/>
                      <a:pt x="2935438" y="648556"/>
                      <a:pt x="2024647" y="648556"/>
                    </a:cubicBezTo>
                    <a:cubicBezTo>
                      <a:pt x="1113130" y="648556"/>
                      <a:pt x="401869" y="426480"/>
                      <a:pt x="74388" y="74395"/>
                    </a:cubicBezTo>
                    <a:lnTo>
                      <a:pt x="74388" y="573774"/>
                    </a:lnTo>
                    <a:cubicBezTo>
                      <a:pt x="74388" y="1051527"/>
                      <a:pt x="912607" y="1411876"/>
                      <a:pt x="2024259" y="1411876"/>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3" name="Freeform: Shape 22">
                <a:extLst>
                  <a:ext uri="{FF2B5EF4-FFF2-40B4-BE49-F238E27FC236}">
                    <a16:creationId xmlns:a16="http://schemas.microsoft.com/office/drawing/2014/main" id="{78C9A550-132C-4188-ACF2-AA2F33EAFFA3}"/>
                  </a:ext>
                </a:extLst>
              </p:cNvPr>
              <p:cNvSpPr/>
              <p:nvPr/>
            </p:nvSpPr>
            <p:spPr>
              <a:xfrm>
                <a:off x="-2882261" y="4547561"/>
                <a:ext cx="1983675" cy="1289507"/>
              </a:xfrm>
              <a:custGeom>
                <a:avLst/>
                <a:gdLst>
                  <a:gd name="connsiteX0" fmla="*/ 1895727 w 1983675"/>
                  <a:gd name="connsiteY0" fmla="*/ 1297596 h 1289507"/>
                  <a:gd name="connsiteX1" fmla="*/ 1890787 w 1983675"/>
                  <a:gd name="connsiteY1" fmla="*/ 1200141 h 1289507"/>
                  <a:gd name="connsiteX2" fmla="*/ 1992853 w 1983675"/>
                  <a:gd name="connsiteY2" fmla="*/ 647708 h 1289507"/>
                  <a:gd name="connsiteX3" fmla="*/ 74388 w 1983675"/>
                  <a:gd name="connsiteY3" fmla="*/ 74395 h 1289507"/>
                  <a:gd name="connsiteX4" fmla="*/ 74388 w 1983675"/>
                  <a:gd name="connsiteY4" fmla="*/ 462103 h 1289507"/>
                  <a:gd name="connsiteX5" fmla="*/ 1895727 w 1983675"/>
                  <a:gd name="connsiteY5" fmla="*/ 1297596 h 128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3675" h="1289507">
                    <a:moveTo>
                      <a:pt x="1895727" y="1297596"/>
                    </a:moveTo>
                    <a:cubicBezTo>
                      <a:pt x="1893717" y="1265194"/>
                      <a:pt x="1890787" y="1233033"/>
                      <a:pt x="1890787" y="1200141"/>
                    </a:cubicBezTo>
                    <a:cubicBezTo>
                      <a:pt x="1890787" y="1005539"/>
                      <a:pt x="1927957" y="819873"/>
                      <a:pt x="1992853" y="647708"/>
                    </a:cubicBezTo>
                    <a:cubicBezTo>
                      <a:pt x="1096881" y="642611"/>
                      <a:pt x="398164" y="422157"/>
                      <a:pt x="74388" y="74395"/>
                    </a:cubicBezTo>
                    <a:lnTo>
                      <a:pt x="74388" y="462103"/>
                    </a:lnTo>
                    <a:cubicBezTo>
                      <a:pt x="74388" y="921143"/>
                      <a:pt x="849031" y="1270830"/>
                      <a:pt x="1895727" y="1297596"/>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4" name="Freeform: Shape 23">
                <a:extLst>
                  <a:ext uri="{FF2B5EF4-FFF2-40B4-BE49-F238E27FC236}">
                    <a16:creationId xmlns:a16="http://schemas.microsoft.com/office/drawing/2014/main" id="{CE27F8EA-A9AD-472F-ADA2-63E7464B5AFD}"/>
                  </a:ext>
                </a:extLst>
              </p:cNvPr>
              <p:cNvSpPr/>
              <p:nvPr/>
            </p:nvSpPr>
            <p:spPr>
              <a:xfrm>
                <a:off x="-2882261" y="5397965"/>
                <a:ext cx="2281227" cy="1289507"/>
              </a:xfrm>
              <a:custGeom>
                <a:avLst/>
                <a:gdLst>
                  <a:gd name="connsiteX0" fmla="*/ 74388 w 2281226"/>
                  <a:gd name="connsiteY0" fmla="*/ 74395 h 1289507"/>
                  <a:gd name="connsiteX1" fmla="*/ 74388 w 2281226"/>
                  <a:gd name="connsiteY1" fmla="*/ 462103 h 1289507"/>
                  <a:gd name="connsiteX2" fmla="*/ 2024259 w 2281226"/>
                  <a:gd name="connsiteY2" fmla="*/ 1300205 h 1289507"/>
                  <a:gd name="connsiteX3" fmla="*/ 2209890 w 2281226"/>
                  <a:gd name="connsiteY3" fmla="*/ 1295017 h 1289507"/>
                  <a:gd name="connsiteX4" fmla="*/ 1919797 w 2281226"/>
                  <a:gd name="connsiteY4" fmla="*/ 646588 h 1289507"/>
                  <a:gd name="connsiteX5" fmla="*/ 74388 w 2281226"/>
                  <a:gd name="connsiteY5" fmla="*/ 74395 h 128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1226" h="1289507">
                    <a:moveTo>
                      <a:pt x="74388" y="74395"/>
                    </a:moveTo>
                    <a:lnTo>
                      <a:pt x="74388" y="462103"/>
                    </a:lnTo>
                    <a:cubicBezTo>
                      <a:pt x="74388" y="939856"/>
                      <a:pt x="912607" y="1300205"/>
                      <a:pt x="2024259" y="1300205"/>
                    </a:cubicBezTo>
                    <a:cubicBezTo>
                      <a:pt x="2086637" y="1300205"/>
                      <a:pt x="2148215" y="1297427"/>
                      <a:pt x="2209890" y="1295017"/>
                    </a:cubicBezTo>
                    <a:cubicBezTo>
                      <a:pt x="2067555" y="1106954"/>
                      <a:pt x="1965950" y="886833"/>
                      <a:pt x="1919797" y="646588"/>
                    </a:cubicBezTo>
                    <a:cubicBezTo>
                      <a:pt x="1059058" y="630181"/>
                      <a:pt x="389301" y="412616"/>
                      <a:pt x="74388" y="74395"/>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5" name="Freeform: Shape 24">
                <a:extLst>
                  <a:ext uri="{FF2B5EF4-FFF2-40B4-BE49-F238E27FC236}">
                    <a16:creationId xmlns:a16="http://schemas.microsoft.com/office/drawing/2014/main" id="{26C47B3F-B53C-4AA4-A188-CBBBCFE81402}"/>
                  </a:ext>
                </a:extLst>
              </p:cNvPr>
              <p:cNvSpPr/>
              <p:nvPr/>
            </p:nvSpPr>
            <p:spPr>
              <a:xfrm>
                <a:off x="-867542" y="4299488"/>
                <a:ext cx="2876329" cy="2876594"/>
              </a:xfrm>
              <a:custGeom>
                <a:avLst/>
                <a:gdLst>
                  <a:gd name="connsiteX0" fmla="*/ 1447100 w 2876329"/>
                  <a:gd name="connsiteY0" fmla="*/ 74395 h 2876593"/>
                  <a:gd name="connsiteX1" fmla="*/ 74388 w 2876329"/>
                  <a:gd name="connsiteY1" fmla="*/ 1448214 h 2876593"/>
                  <a:gd name="connsiteX2" fmla="*/ 1447100 w 2876329"/>
                  <a:gd name="connsiteY2" fmla="*/ 2821046 h 2876593"/>
                  <a:gd name="connsiteX3" fmla="*/ 2820781 w 2876329"/>
                  <a:gd name="connsiteY3" fmla="*/ 1448214 h 2876593"/>
                  <a:gd name="connsiteX4" fmla="*/ 1447100 w 2876329"/>
                  <a:gd name="connsiteY4" fmla="*/ 74395 h 2876593"/>
                  <a:gd name="connsiteX5" fmla="*/ 2146302 w 2876329"/>
                  <a:gd name="connsiteY5" fmla="*/ 1546940 h 2876593"/>
                  <a:gd name="connsiteX6" fmla="*/ 748528 w 2876329"/>
                  <a:gd name="connsiteY6" fmla="*/ 1546940 h 2876593"/>
                  <a:gd name="connsiteX7" fmla="*/ 748528 w 2876329"/>
                  <a:gd name="connsiteY7" fmla="*/ 1348555 h 2876593"/>
                  <a:gd name="connsiteX8" fmla="*/ 2146302 w 2876329"/>
                  <a:gd name="connsiteY8" fmla="*/ 1348555 h 2876593"/>
                  <a:gd name="connsiteX9" fmla="*/ 2146302 w 2876329"/>
                  <a:gd name="connsiteY9" fmla="*/ 1546940 h 287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6329" h="2876593">
                    <a:moveTo>
                      <a:pt x="1447100" y="74395"/>
                    </a:moveTo>
                    <a:cubicBezTo>
                      <a:pt x="690315" y="74395"/>
                      <a:pt x="74388" y="690385"/>
                      <a:pt x="74388" y="1448214"/>
                    </a:cubicBezTo>
                    <a:cubicBezTo>
                      <a:pt x="74388" y="2205056"/>
                      <a:pt x="690315" y="2821046"/>
                      <a:pt x="1447100" y="2821046"/>
                    </a:cubicBezTo>
                    <a:cubicBezTo>
                      <a:pt x="2204853" y="2821046"/>
                      <a:pt x="2820781" y="2205056"/>
                      <a:pt x="2820781" y="1448214"/>
                    </a:cubicBezTo>
                    <a:cubicBezTo>
                      <a:pt x="2820781" y="690385"/>
                      <a:pt x="2204853" y="74395"/>
                      <a:pt x="1447100" y="74395"/>
                    </a:cubicBezTo>
                    <a:close/>
                    <a:moveTo>
                      <a:pt x="2146302" y="1546940"/>
                    </a:moveTo>
                    <a:lnTo>
                      <a:pt x="748528" y="1546940"/>
                    </a:lnTo>
                    <a:lnTo>
                      <a:pt x="748528" y="1348555"/>
                    </a:lnTo>
                    <a:lnTo>
                      <a:pt x="2146302" y="1348555"/>
                    </a:lnTo>
                    <a:lnTo>
                      <a:pt x="2146302" y="1546940"/>
                    </a:lnTo>
                    <a:close/>
                  </a:path>
                </a:pathLst>
              </a:custGeom>
              <a:solidFill>
                <a:srgbClr val="C1C1C1"/>
              </a:solidFill>
              <a:ln w="9525" cap="flat">
                <a:noFill/>
                <a:prstDash val="solid"/>
                <a:miter/>
              </a:ln>
            </p:spPr>
            <p:txBody>
              <a:bodyPr rtlCol="0" anchor="ctr"/>
              <a:lstStyle/>
              <a:p>
                <a:pPr defTabSz="685775">
                  <a:defRPr/>
                </a:pPr>
                <a:endParaRPr lang="en-US" sz="1324">
                  <a:solidFill>
                    <a:srgbClr val="505050"/>
                  </a:solidFill>
                  <a:latin typeface="Segoe UI"/>
                </a:endParaRPr>
              </a:p>
            </p:txBody>
          </p:sp>
        </p:grpSp>
      </p:grpSp>
      <p:grpSp>
        <p:nvGrpSpPr>
          <p:cNvPr id="28" name="Group 27">
            <a:extLst>
              <a:ext uri="{FF2B5EF4-FFF2-40B4-BE49-F238E27FC236}">
                <a16:creationId xmlns:a16="http://schemas.microsoft.com/office/drawing/2014/main" id="{4AA432FB-A866-45D3-A4A9-F684CBFF2F9A}"/>
              </a:ext>
            </a:extLst>
          </p:cNvPr>
          <p:cNvGrpSpPr/>
          <p:nvPr/>
        </p:nvGrpSpPr>
        <p:grpSpPr>
          <a:xfrm>
            <a:off x="569215" y="1086372"/>
            <a:ext cx="3854618" cy="603507"/>
            <a:chOff x="708478" y="4419600"/>
            <a:chExt cx="5242547" cy="820812"/>
          </a:xfrm>
        </p:grpSpPr>
        <p:sp>
          <p:nvSpPr>
            <p:cNvPr id="10" name="Text Placeholder 2">
              <a:extLst>
                <a:ext uri="{FF2B5EF4-FFF2-40B4-BE49-F238E27FC236}">
                  <a16:creationId xmlns:a16="http://schemas.microsoft.com/office/drawing/2014/main" id="{DE4F76C0-84F5-4F8B-ACDF-2A7975B162BE}"/>
                </a:ext>
              </a:extLst>
            </p:cNvPr>
            <p:cNvSpPr txBox="1">
              <a:spLocks/>
            </p:cNvSpPr>
            <p:nvPr/>
          </p:nvSpPr>
          <p:spPr>
            <a:xfrm>
              <a:off x="1417637" y="4440367"/>
              <a:ext cx="4533388" cy="800045"/>
            </a:xfrm>
            <a:prstGeom prst="rect">
              <a:avLst/>
            </a:prstGeom>
          </p:spPr>
          <p:txBody>
            <a:bodyPr vert="horz" wrap="square" lIns="0" tIns="0" rIns="0" bIns="0" rtlCol="0">
              <a:spAutoFit/>
            </a:bodyPr>
            <a:lstStyle>
              <a:lvl1pPr marL="0" marR="0" indent="0" algn="l" defTabSz="951304"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4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699422">
                <a:lnSpc>
                  <a:spcPct val="100000"/>
                </a:lnSpc>
                <a:spcBef>
                  <a:spcPts val="0"/>
                </a:spcBef>
                <a:spcAft>
                  <a:spcPts val="221"/>
                </a:spcAft>
                <a:defRPr/>
              </a:pPr>
              <a:r>
                <a:rPr lang="pt-BR" sz="1471">
                  <a:solidFill>
                    <a:srgbClr val="008272"/>
                  </a:solidFill>
                  <a:latin typeface="Segoe UI Semibold"/>
                </a:rPr>
                <a:t>Monitoring storage capacity report</a:t>
              </a:r>
              <a:br>
                <a:rPr lang="pt-BR" sz="1765">
                  <a:solidFill>
                    <a:srgbClr val="008272"/>
                  </a:solidFill>
                  <a:latin typeface="Segoe UI"/>
                </a:rPr>
              </a:br>
              <a:r>
                <a:rPr lang="en-US" sz="1176">
                  <a:solidFill>
                    <a:srgbClr val="505050"/>
                  </a:solidFill>
                  <a:latin typeface="Segoe UI"/>
                </a:rPr>
                <a:t>Storage capacity entitlements and usage </a:t>
              </a:r>
              <a:br>
                <a:rPr lang="en-US" sz="1176">
                  <a:solidFill>
                    <a:srgbClr val="505050"/>
                  </a:solidFill>
                  <a:latin typeface="Segoe UI"/>
                </a:rPr>
              </a:br>
              <a:r>
                <a:rPr lang="en-US" sz="1176">
                  <a:solidFill>
                    <a:srgbClr val="505050"/>
                  </a:solidFill>
                  <a:latin typeface="Segoe UI"/>
                </a:rPr>
                <a:t>for database, file and log capacity</a:t>
              </a:r>
            </a:p>
          </p:txBody>
        </p:sp>
        <p:cxnSp>
          <p:nvCxnSpPr>
            <p:cNvPr id="15" name="Straight Connector 14">
              <a:extLst>
                <a:ext uri="{FF2B5EF4-FFF2-40B4-BE49-F238E27FC236}">
                  <a16:creationId xmlns:a16="http://schemas.microsoft.com/office/drawing/2014/main" id="{229A9FD9-A0D6-4DD0-84F3-DA9E872B80CB}"/>
                </a:ext>
              </a:extLst>
            </p:cNvPr>
            <p:cNvCxnSpPr>
              <a:cxnSpLocks/>
            </p:cNvCxnSpPr>
            <p:nvPr/>
          </p:nvCxnSpPr>
          <p:spPr>
            <a:xfrm>
              <a:off x="1281187" y="4440367"/>
              <a:ext cx="0" cy="544286"/>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B192AB57-E3F5-434E-8945-953E51772D6D}"/>
                </a:ext>
              </a:extLst>
            </p:cNvPr>
            <p:cNvGrpSpPr/>
            <p:nvPr/>
          </p:nvGrpSpPr>
          <p:grpSpPr>
            <a:xfrm>
              <a:off x="708478" y="4419600"/>
              <a:ext cx="388939" cy="517582"/>
              <a:chOff x="-1996123" y="3789321"/>
              <a:chExt cx="883560" cy="1175801"/>
            </a:xfrm>
          </p:grpSpPr>
          <p:grpSp>
            <p:nvGrpSpPr>
              <p:cNvPr id="42" name="Group 41">
                <a:extLst>
                  <a:ext uri="{FF2B5EF4-FFF2-40B4-BE49-F238E27FC236}">
                    <a16:creationId xmlns:a16="http://schemas.microsoft.com/office/drawing/2014/main" id="{7C4232B3-82C0-4068-A6E9-0CA4753BCF02}"/>
                  </a:ext>
                </a:extLst>
              </p:cNvPr>
              <p:cNvGrpSpPr/>
              <p:nvPr/>
            </p:nvGrpSpPr>
            <p:grpSpPr>
              <a:xfrm>
                <a:off x="-1996123" y="3789321"/>
                <a:ext cx="883560" cy="1175801"/>
                <a:chOff x="1095207" y="2935881"/>
                <a:chExt cx="215390" cy="286631"/>
              </a:xfrm>
              <a:solidFill>
                <a:schemeClr val="tx2"/>
              </a:solidFill>
            </p:grpSpPr>
            <p:sp>
              <p:nvSpPr>
                <p:cNvPr id="43" name="Freeform 72">
                  <a:extLst>
                    <a:ext uri="{FF2B5EF4-FFF2-40B4-BE49-F238E27FC236}">
                      <a16:creationId xmlns:a16="http://schemas.microsoft.com/office/drawing/2014/main" id="{4E20E39B-8E99-4A8B-BC57-2B98B5898DD6}"/>
                    </a:ext>
                  </a:extLst>
                </p:cNvPr>
                <p:cNvSpPr>
                  <a:spLocks/>
                </p:cNvSpPr>
                <p:nvPr/>
              </p:nvSpPr>
              <p:spPr bwMode="auto">
                <a:xfrm>
                  <a:off x="1095207" y="2935881"/>
                  <a:ext cx="215389" cy="286631"/>
                </a:xfrm>
                <a:custGeom>
                  <a:avLst/>
                  <a:gdLst>
                    <a:gd name="T0" fmla="*/ 0 w 130"/>
                    <a:gd name="T1" fmla="*/ 0 h 174"/>
                    <a:gd name="T2" fmla="*/ 0 w 130"/>
                    <a:gd name="T3" fmla="*/ 174 h 174"/>
                    <a:gd name="T4" fmla="*/ 130 w 130"/>
                    <a:gd name="T5" fmla="*/ 174 h 174"/>
                    <a:gd name="T6" fmla="*/ 130 w 130"/>
                    <a:gd name="T7" fmla="*/ 55 h 174"/>
                    <a:gd name="T8" fmla="*/ 76 w 130"/>
                    <a:gd name="T9" fmla="*/ 55 h 174"/>
                    <a:gd name="T10" fmla="*/ 76 w 130"/>
                    <a:gd name="T11" fmla="*/ 0 h 174"/>
                    <a:gd name="T12" fmla="*/ 0 w 130"/>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30" h="174">
                      <a:moveTo>
                        <a:pt x="0" y="0"/>
                      </a:moveTo>
                      <a:lnTo>
                        <a:pt x="0" y="174"/>
                      </a:lnTo>
                      <a:lnTo>
                        <a:pt x="130" y="174"/>
                      </a:lnTo>
                      <a:lnTo>
                        <a:pt x="130" y="55"/>
                      </a:lnTo>
                      <a:lnTo>
                        <a:pt x="76" y="55"/>
                      </a:lnTo>
                      <a:lnTo>
                        <a:pt x="7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4" name="Freeform 73">
                  <a:extLst>
                    <a:ext uri="{FF2B5EF4-FFF2-40B4-BE49-F238E27FC236}">
                      <a16:creationId xmlns:a16="http://schemas.microsoft.com/office/drawing/2014/main" id="{E2E9F42E-B439-477E-B878-8B4EEDD395CE}"/>
                    </a:ext>
                  </a:extLst>
                </p:cNvPr>
                <p:cNvSpPr>
                  <a:spLocks/>
                </p:cNvSpPr>
                <p:nvPr/>
              </p:nvSpPr>
              <p:spPr bwMode="auto">
                <a:xfrm>
                  <a:off x="1239352" y="2935881"/>
                  <a:ext cx="71245" cy="72481"/>
                </a:xfrm>
                <a:custGeom>
                  <a:avLst/>
                  <a:gdLst>
                    <a:gd name="T0" fmla="*/ 0 w 43"/>
                    <a:gd name="T1" fmla="*/ 44 h 44"/>
                    <a:gd name="T2" fmla="*/ 43 w 43"/>
                    <a:gd name="T3" fmla="*/ 44 h 44"/>
                    <a:gd name="T4" fmla="*/ 0 w 43"/>
                    <a:gd name="T5" fmla="*/ 0 h 44"/>
                    <a:gd name="T6" fmla="*/ 0 w 43"/>
                    <a:gd name="T7" fmla="*/ 44 h 44"/>
                  </a:gdLst>
                  <a:ahLst/>
                  <a:cxnLst>
                    <a:cxn ang="0">
                      <a:pos x="T0" y="T1"/>
                    </a:cxn>
                    <a:cxn ang="0">
                      <a:pos x="T2" y="T3"/>
                    </a:cxn>
                    <a:cxn ang="0">
                      <a:pos x="T4" y="T5"/>
                    </a:cxn>
                    <a:cxn ang="0">
                      <a:pos x="T6" y="T7"/>
                    </a:cxn>
                  </a:cxnLst>
                  <a:rect l="0" t="0" r="r" b="b"/>
                  <a:pathLst>
                    <a:path w="43" h="44">
                      <a:moveTo>
                        <a:pt x="0" y="44"/>
                      </a:moveTo>
                      <a:lnTo>
                        <a:pt x="43" y="44"/>
                      </a:lnTo>
                      <a:lnTo>
                        <a:pt x="0" y="0"/>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5" name="Rectangle 74">
                  <a:extLst>
                    <a:ext uri="{FF2B5EF4-FFF2-40B4-BE49-F238E27FC236}">
                      <a16:creationId xmlns:a16="http://schemas.microsoft.com/office/drawing/2014/main" id="{01090020-0C7C-4939-B265-FA6AA0DAE235}"/>
                    </a:ext>
                  </a:extLst>
                </p:cNvPr>
                <p:cNvSpPr>
                  <a:spLocks noChangeArrowheads="1"/>
                </p:cNvSpPr>
                <p:nvPr/>
              </p:nvSpPr>
              <p:spPr bwMode="auto">
                <a:xfrm>
                  <a:off x="1113433" y="3097317"/>
                  <a:ext cx="178939"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6" name="Rectangle 75">
                  <a:extLst>
                    <a:ext uri="{FF2B5EF4-FFF2-40B4-BE49-F238E27FC236}">
                      <a16:creationId xmlns:a16="http://schemas.microsoft.com/office/drawing/2014/main" id="{8A5B0AE6-58FE-440E-9BBD-EC3DCD3A2E71}"/>
                    </a:ext>
                  </a:extLst>
                </p:cNvPr>
                <p:cNvSpPr>
                  <a:spLocks noChangeArrowheads="1"/>
                </p:cNvSpPr>
                <p:nvPr/>
              </p:nvSpPr>
              <p:spPr bwMode="auto">
                <a:xfrm>
                  <a:off x="1158167" y="3151678"/>
                  <a:ext cx="134204"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7" name="Freeform 76">
                  <a:extLst>
                    <a:ext uri="{FF2B5EF4-FFF2-40B4-BE49-F238E27FC236}">
                      <a16:creationId xmlns:a16="http://schemas.microsoft.com/office/drawing/2014/main" id="{4CA2698A-055E-4764-930F-B319FE7819AC}"/>
                    </a:ext>
                  </a:extLst>
                </p:cNvPr>
                <p:cNvSpPr>
                  <a:spLocks noEditPoints="1"/>
                </p:cNvSpPr>
                <p:nvPr/>
              </p:nvSpPr>
              <p:spPr bwMode="auto">
                <a:xfrm>
                  <a:off x="1113433" y="3133558"/>
                  <a:ext cx="53019" cy="54362"/>
                </a:xfrm>
                <a:custGeom>
                  <a:avLst/>
                  <a:gdLst>
                    <a:gd name="T0" fmla="*/ 12 w 24"/>
                    <a:gd name="T1" fmla="*/ 6 h 24"/>
                    <a:gd name="T2" fmla="*/ 6 w 24"/>
                    <a:gd name="T3" fmla="*/ 12 h 24"/>
                    <a:gd name="T4" fmla="*/ 12 w 24"/>
                    <a:gd name="T5" fmla="*/ 18 h 24"/>
                    <a:gd name="T6" fmla="*/ 18 w 24"/>
                    <a:gd name="T7" fmla="*/ 12 h 24"/>
                    <a:gd name="T8" fmla="*/ 12 w 24"/>
                    <a:gd name="T9" fmla="*/ 6 h 24"/>
                    <a:gd name="T10" fmla="*/ 12 w 24"/>
                    <a:gd name="T11" fmla="*/ 24 h 24"/>
                    <a:gd name="T12" fmla="*/ 0 w 24"/>
                    <a:gd name="T13" fmla="*/ 12 h 24"/>
                    <a:gd name="T14" fmla="*/ 12 w 24"/>
                    <a:gd name="T15" fmla="*/ 0 h 24"/>
                    <a:gd name="T16" fmla="*/ 24 w 24"/>
                    <a:gd name="T17" fmla="*/ 12 h 24"/>
                    <a:gd name="T18" fmla="*/ 12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6"/>
                      </a:moveTo>
                      <a:cubicBezTo>
                        <a:pt x="9" y="6"/>
                        <a:pt x="6" y="9"/>
                        <a:pt x="6" y="12"/>
                      </a:cubicBezTo>
                      <a:cubicBezTo>
                        <a:pt x="6" y="16"/>
                        <a:pt x="9" y="18"/>
                        <a:pt x="12" y="18"/>
                      </a:cubicBezTo>
                      <a:cubicBezTo>
                        <a:pt x="15" y="18"/>
                        <a:pt x="18" y="16"/>
                        <a:pt x="18" y="12"/>
                      </a:cubicBezTo>
                      <a:cubicBezTo>
                        <a:pt x="18" y="9"/>
                        <a:pt x="15" y="6"/>
                        <a:pt x="12" y="6"/>
                      </a:cubicBezTo>
                      <a:moveTo>
                        <a:pt x="12" y="24"/>
                      </a:moveTo>
                      <a:cubicBezTo>
                        <a:pt x="5" y="24"/>
                        <a:pt x="0" y="19"/>
                        <a:pt x="0" y="12"/>
                      </a:cubicBezTo>
                      <a:cubicBezTo>
                        <a:pt x="0" y="6"/>
                        <a:pt x="5" y="0"/>
                        <a:pt x="12" y="0"/>
                      </a:cubicBezTo>
                      <a:cubicBezTo>
                        <a:pt x="19" y="0"/>
                        <a:pt x="24" y="6"/>
                        <a:pt x="24" y="12"/>
                      </a:cubicBezTo>
                      <a:cubicBezTo>
                        <a:pt x="24" y="19"/>
                        <a:pt x="19" y="24"/>
                        <a:pt x="12"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8" name="Rectangle 77">
                  <a:extLst>
                    <a:ext uri="{FF2B5EF4-FFF2-40B4-BE49-F238E27FC236}">
                      <a16:creationId xmlns:a16="http://schemas.microsoft.com/office/drawing/2014/main" id="{4B15FE43-C222-42D4-9A4B-02A7D53B4EB5}"/>
                    </a:ext>
                  </a:extLst>
                </p:cNvPr>
                <p:cNvSpPr>
                  <a:spLocks noChangeArrowheads="1"/>
                </p:cNvSpPr>
                <p:nvPr/>
              </p:nvSpPr>
              <p:spPr bwMode="auto">
                <a:xfrm>
                  <a:off x="1113433"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9" name="Rectangle 78">
                  <a:extLst>
                    <a:ext uri="{FF2B5EF4-FFF2-40B4-BE49-F238E27FC236}">
                      <a16:creationId xmlns:a16="http://schemas.microsoft.com/office/drawing/2014/main" id="{E866316C-808C-4DFF-93C6-031561C43B08}"/>
                    </a:ext>
                  </a:extLst>
                </p:cNvPr>
                <p:cNvSpPr>
                  <a:spLocks noChangeArrowheads="1"/>
                </p:cNvSpPr>
                <p:nvPr/>
              </p:nvSpPr>
              <p:spPr bwMode="auto">
                <a:xfrm>
                  <a:off x="1221127"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0" name="Freeform 80">
                  <a:extLst>
                    <a:ext uri="{FF2B5EF4-FFF2-40B4-BE49-F238E27FC236}">
                      <a16:creationId xmlns:a16="http://schemas.microsoft.com/office/drawing/2014/main" id="{1407D5F1-7BFD-4957-B49D-16CD343EB0A7}"/>
                    </a:ext>
                  </a:extLst>
                </p:cNvPr>
                <p:cNvSpPr>
                  <a:spLocks/>
                </p:cNvSpPr>
                <p:nvPr/>
              </p:nvSpPr>
              <p:spPr bwMode="auto">
                <a:xfrm>
                  <a:off x="1239352" y="2935881"/>
                  <a:ext cx="71245" cy="72481"/>
                </a:xfrm>
                <a:custGeom>
                  <a:avLst/>
                  <a:gdLst>
                    <a:gd name="T0" fmla="*/ 0 w 43"/>
                    <a:gd name="T1" fmla="*/ 44 h 44"/>
                    <a:gd name="T2" fmla="*/ 43 w 43"/>
                    <a:gd name="T3" fmla="*/ 44 h 44"/>
                    <a:gd name="T4" fmla="*/ 0 w 43"/>
                    <a:gd name="T5" fmla="*/ 0 h 44"/>
                    <a:gd name="T6" fmla="*/ 0 w 43"/>
                    <a:gd name="T7" fmla="*/ 44 h 44"/>
                  </a:gdLst>
                  <a:ahLst/>
                  <a:cxnLst>
                    <a:cxn ang="0">
                      <a:pos x="T0" y="T1"/>
                    </a:cxn>
                    <a:cxn ang="0">
                      <a:pos x="T2" y="T3"/>
                    </a:cxn>
                    <a:cxn ang="0">
                      <a:pos x="T4" y="T5"/>
                    </a:cxn>
                    <a:cxn ang="0">
                      <a:pos x="T6" y="T7"/>
                    </a:cxn>
                  </a:cxnLst>
                  <a:rect l="0" t="0" r="r" b="b"/>
                  <a:pathLst>
                    <a:path w="43" h="44">
                      <a:moveTo>
                        <a:pt x="0" y="44"/>
                      </a:moveTo>
                      <a:lnTo>
                        <a:pt x="43" y="44"/>
                      </a:lnTo>
                      <a:lnTo>
                        <a:pt x="0" y="0"/>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1" name="Rectangle 81">
                  <a:extLst>
                    <a:ext uri="{FF2B5EF4-FFF2-40B4-BE49-F238E27FC236}">
                      <a16:creationId xmlns:a16="http://schemas.microsoft.com/office/drawing/2014/main" id="{545D8206-B37D-4340-81F8-E883AE9D7F15}"/>
                    </a:ext>
                  </a:extLst>
                </p:cNvPr>
                <p:cNvSpPr>
                  <a:spLocks noChangeArrowheads="1"/>
                </p:cNvSpPr>
                <p:nvPr/>
              </p:nvSpPr>
              <p:spPr bwMode="auto">
                <a:xfrm>
                  <a:off x="1113433" y="3097317"/>
                  <a:ext cx="178939"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2" name="Rectangle 82">
                  <a:extLst>
                    <a:ext uri="{FF2B5EF4-FFF2-40B4-BE49-F238E27FC236}">
                      <a16:creationId xmlns:a16="http://schemas.microsoft.com/office/drawing/2014/main" id="{79A9E4B4-DFA4-408C-AF66-0B5FE6743189}"/>
                    </a:ext>
                  </a:extLst>
                </p:cNvPr>
                <p:cNvSpPr>
                  <a:spLocks noChangeArrowheads="1"/>
                </p:cNvSpPr>
                <p:nvPr/>
              </p:nvSpPr>
              <p:spPr bwMode="auto">
                <a:xfrm>
                  <a:off x="1158167" y="3151678"/>
                  <a:ext cx="134204"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3" name="Freeform 83">
                  <a:extLst>
                    <a:ext uri="{FF2B5EF4-FFF2-40B4-BE49-F238E27FC236}">
                      <a16:creationId xmlns:a16="http://schemas.microsoft.com/office/drawing/2014/main" id="{E7211CED-14FA-48C8-B7D8-90DDD0EF9332}"/>
                    </a:ext>
                  </a:extLst>
                </p:cNvPr>
                <p:cNvSpPr>
                  <a:spLocks noEditPoints="1"/>
                </p:cNvSpPr>
                <p:nvPr/>
              </p:nvSpPr>
              <p:spPr bwMode="auto">
                <a:xfrm>
                  <a:off x="1113433" y="3133558"/>
                  <a:ext cx="53019" cy="54362"/>
                </a:xfrm>
                <a:custGeom>
                  <a:avLst/>
                  <a:gdLst>
                    <a:gd name="T0" fmla="*/ 12 w 24"/>
                    <a:gd name="T1" fmla="*/ 6 h 24"/>
                    <a:gd name="T2" fmla="*/ 6 w 24"/>
                    <a:gd name="T3" fmla="*/ 12 h 24"/>
                    <a:gd name="T4" fmla="*/ 12 w 24"/>
                    <a:gd name="T5" fmla="*/ 18 h 24"/>
                    <a:gd name="T6" fmla="*/ 18 w 24"/>
                    <a:gd name="T7" fmla="*/ 12 h 24"/>
                    <a:gd name="T8" fmla="*/ 12 w 24"/>
                    <a:gd name="T9" fmla="*/ 6 h 24"/>
                    <a:gd name="T10" fmla="*/ 12 w 24"/>
                    <a:gd name="T11" fmla="*/ 24 h 24"/>
                    <a:gd name="T12" fmla="*/ 0 w 24"/>
                    <a:gd name="T13" fmla="*/ 12 h 24"/>
                    <a:gd name="T14" fmla="*/ 12 w 24"/>
                    <a:gd name="T15" fmla="*/ 0 h 24"/>
                    <a:gd name="T16" fmla="*/ 24 w 24"/>
                    <a:gd name="T17" fmla="*/ 12 h 24"/>
                    <a:gd name="T18" fmla="*/ 12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6"/>
                      </a:moveTo>
                      <a:cubicBezTo>
                        <a:pt x="9" y="6"/>
                        <a:pt x="6" y="9"/>
                        <a:pt x="6" y="12"/>
                      </a:cubicBezTo>
                      <a:cubicBezTo>
                        <a:pt x="6" y="16"/>
                        <a:pt x="9" y="18"/>
                        <a:pt x="12" y="18"/>
                      </a:cubicBezTo>
                      <a:cubicBezTo>
                        <a:pt x="15" y="18"/>
                        <a:pt x="18" y="16"/>
                        <a:pt x="18" y="12"/>
                      </a:cubicBezTo>
                      <a:cubicBezTo>
                        <a:pt x="18" y="9"/>
                        <a:pt x="15" y="6"/>
                        <a:pt x="12" y="6"/>
                      </a:cubicBezTo>
                      <a:moveTo>
                        <a:pt x="12" y="24"/>
                      </a:moveTo>
                      <a:cubicBezTo>
                        <a:pt x="5" y="24"/>
                        <a:pt x="0" y="19"/>
                        <a:pt x="0" y="12"/>
                      </a:cubicBezTo>
                      <a:cubicBezTo>
                        <a:pt x="0" y="6"/>
                        <a:pt x="5" y="0"/>
                        <a:pt x="12" y="0"/>
                      </a:cubicBezTo>
                      <a:cubicBezTo>
                        <a:pt x="19" y="0"/>
                        <a:pt x="24" y="6"/>
                        <a:pt x="24" y="12"/>
                      </a:cubicBezTo>
                      <a:cubicBezTo>
                        <a:pt x="24" y="19"/>
                        <a:pt x="19" y="24"/>
                        <a:pt x="12"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4" name="Rectangle 84">
                  <a:extLst>
                    <a:ext uri="{FF2B5EF4-FFF2-40B4-BE49-F238E27FC236}">
                      <a16:creationId xmlns:a16="http://schemas.microsoft.com/office/drawing/2014/main" id="{1C329F3C-CC65-436B-8566-105C7A0F4656}"/>
                    </a:ext>
                  </a:extLst>
                </p:cNvPr>
                <p:cNvSpPr>
                  <a:spLocks noChangeArrowheads="1"/>
                </p:cNvSpPr>
                <p:nvPr/>
              </p:nvSpPr>
              <p:spPr bwMode="auto">
                <a:xfrm>
                  <a:off x="1113433"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5" name="Rectangle 85">
                  <a:extLst>
                    <a:ext uri="{FF2B5EF4-FFF2-40B4-BE49-F238E27FC236}">
                      <a16:creationId xmlns:a16="http://schemas.microsoft.com/office/drawing/2014/main" id="{C0B51767-182C-4C2B-85A8-6C12886B6E5A}"/>
                    </a:ext>
                  </a:extLst>
                </p:cNvPr>
                <p:cNvSpPr>
                  <a:spLocks noChangeArrowheads="1"/>
                </p:cNvSpPr>
                <p:nvPr/>
              </p:nvSpPr>
              <p:spPr bwMode="auto">
                <a:xfrm>
                  <a:off x="1221127"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grpSp>
          <p:sp>
            <p:nvSpPr>
              <p:cNvPr id="56" name="Partial Circle 55">
                <a:extLst>
                  <a:ext uri="{FF2B5EF4-FFF2-40B4-BE49-F238E27FC236}">
                    <a16:creationId xmlns:a16="http://schemas.microsoft.com/office/drawing/2014/main" id="{D9F7B9CB-C02C-440F-AEF9-C71BA316EC0C}"/>
                  </a:ext>
                </a:extLst>
              </p:cNvPr>
              <p:cNvSpPr/>
              <p:nvPr/>
            </p:nvSpPr>
            <p:spPr bwMode="auto">
              <a:xfrm>
                <a:off x="-1897063" y="4304982"/>
                <a:ext cx="591503" cy="591503"/>
              </a:xfrm>
              <a:prstGeom prst="pie">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spcBef>
                    <a:spcPct val="0"/>
                  </a:spcBef>
                  <a:spcAft>
                    <a:spcPct val="0"/>
                  </a:spcAft>
                  <a:defRPr/>
                </a:pPr>
                <a:endParaRPr lang="en-US" sz="147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Partial Circle 56">
                <a:extLst>
                  <a:ext uri="{FF2B5EF4-FFF2-40B4-BE49-F238E27FC236}">
                    <a16:creationId xmlns:a16="http://schemas.microsoft.com/office/drawing/2014/main" id="{3CCA6F4F-9CE8-4FFB-A425-873E90FE80E5}"/>
                  </a:ext>
                </a:extLst>
              </p:cNvPr>
              <p:cNvSpPr/>
              <p:nvPr/>
            </p:nvSpPr>
            <p:spPr bwMode="auto">
              <a:xfrm>
                <a:off x="-1858963" y="4259262"/>
                <a:ext cx="591503" cy="591503"/>
              </a:xfrm>
              <a:prstGeom prst="pie">
                <a:avLst>
                  <a:gd name="adj1" fmla="val 16107473"/>
                  <a:gd name="adj2" fmla="val 21594854"/>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spcBef>
                    <a:spcPct val="0"/>
                  </a:spcBef>
                  <a:spcAft>
                    <a:spcPct val="0"/>
                  </a:spcAft>
                  <a:defRPr/>
                </a:pPr>
                <a:endParaRPr lang="en-US" sz="147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0" name="Group 29">
            <a:extLst>
              <a:ext uri="{FF2B5EF4-FFF2-40B4-BE49-F238E27FC236}">
                <a16:creationId xmlns:a16="http://schemas.microsoft.com/office/drawing/2014/main" id="{842CA9A0-E141-4609-8338-49D1F88C6521}"/>
              </a:ext>
            </a:extLst>
          </p:cNvPr>
          <p:cNvGrpSpPr/>
          <p:nvPr/>
        </p:nvGrpSpPr>
        <p:grpSpPr>
          <a:xfrm>
            <a:off x="482058" y="2356494"/>
            <a:ext cx="4058679" cy="850617"/>
            <a:chOff x="856294" y="47121"/>
            <a:chExt cx="5269230" cy="1156897"/>
          </a:xfrm>
        </p:grpSpPr>
        <p:sp>
          <p:nvSpPr>
            <p:cNvPr id="11" name="Text Placeholder 2">
              <a:extLst>
                <a:ext uri="{FF2B5EF4-FFF2-40B4-BE49-F238E27FC236}">
                  <a16:creationId xmlns:a16="http://schemas.microsoft.com/office/drawing/2014/main" id="{9E89A6C5-056E-4585-BC86-9B5E4C1DBF04}"/>
                </a:ext>
              </a:extLst>
            </p:cNvPr>
            <p:cNvSpPr txBox="1">
              <a:spLocks/>
            </p:cNvSpPr>
            <p:nvPr/>
          </p:nvSpPr>
          <p:spPr>
            <a:xfrm>
              <a:off x="1592135" y="47121"/>
              <a:ext cx="4533389" cy="1156897"/>
            </a:xfrm>
            <a:prstGeom prst="rect">
              <a:avLst/>
            </a:prstGeom>
          </p:spPr>
          <p:txBody>
            <a:bodyPr vert="horz" wrap="square" lIns="0" tIns="0" rIns="0" bIns="0" rtlCol="0">
              <a:spAutoFit/>
            </a:bodyPr>
            <a:lstStyle>
              <a:lvl1pPr marL="0" marR="0" indent="0" algn="l" defTabSz="951304"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4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699422">
                <a:lnSpc>
                  <a:spcPct val="100000"/>
                </a:lnSpc>
                <a:spcBef>
                  <a:spcPts val="0"/>
                </a:spcBef>
                <a:spcAft>
                  <a:spcPts val="221"/>
                </a:spcAft>
                <a:defRPr/>
              </a:pPr>
              <a:r>
                <a:rPr lang="en-US" sz="1500">
                  <a:solidFill>
                    <a:srgbClr val="008272"/>
                  </a:solidFill>
                  <a:latin typeface="Segoe UI Semibold"/>
                </a:rPr>
                <a:t>Create additional environments</a:t>
              </a:r>
            </a:p>
            <a:p>
              <a:pPr defTabSz="699422">
                <a:lnSpc>
                  <a:spcPct val="100000"/>
                </a:lnSpc>
                <a:spcBef>
                  <a:spcPts val="0"/>
                </a:spcBef>
                <a:spcAft>
                  <a:spcPts val="221"/>
                </a:spcAft>
                <a:defRPr/>
              </a:pPr>
              <a:r>
                <a:rPr lang="en-US" sz="1176">
                  <a:solidFill>
                    <a:srgbClr val="505050"/>
                  </a:solidFill>
                  <a:latin typeface="Segoe UI"/>
                </a:rPr>
                <a:t>When 1GB of database capacity available</a:t>
              </a:r>
            </a:p>
            <a:p>
              <a:pPr defTabSz="699422">
                <a:lnSpc>
                  <a:spcPct val="100000"/>
                </a:lnSpc>
                <a:spcBef>
                  <a:spcPts val="0"/>
                </a:spcBef>
                <a:spcAft>
                  <a:spcPts val="221"/>
                </a:spcAft>
                <a:defRPr/>
              </a:pPr>
              <a:r>
                <a:rPr lang="en-US" sz="1176">
                  <a:solidFill>
                    <a:srgbClr val="505050"/>
                  </a:solidFill>
                  <a:latin typeface="Segoe UI"/>
                </a:rPr>
                <a:t>No separate license for prod/non-prod </a:t>
              </a:r>
              <a:r>
                <a:rPr lang="en-US" sz="1176" err="1">
                  <a:solidFill>
                    <a:srgbClr val="505050"/>
                  </a:solidFill>
                  <a:latin typeface="Segoe UI"/>
                </a:rPr>
                <a:t>envs</a:t>
              </a:r>
              <a:endParaRPr lang="en-US" sz="1176">
                <a:solidFill>
                  <a:srgbClr val="505050"/>
                </a:solidFill>
                <a:latin typeface="Segoe UI"/>
              </a:endParaRPr>
            </a:p>
            <a:p>
              <a:pPr defTabSz="699422">
                <a:lnSpc>
                  <a:spcPct val="100000"/>
                </a:lnSpc>
                <a:spcBef>
                  <a:spcPts val="0"/>
                </a:spcBef>
                <a:spcAft>
                  <a:spcPts val="221"/>
                </a:spcAft>
                <a:defRPr/>
              </a:pPr>
              <a:r>
                <a:rPr lang="en-US" sz="1176">
                  <a:solidFill>
                    <a:srgbClr val="505050"/>
                  </a:solidFill>
                  <a:latin typeface="Segoe UI"/>
                </a:rPr>
                <a:t>Coming summer 2019</a:t>
              </a:r>
            </a:p>
          </p:txBody>
        </p:sp>
        <p:cxnSp>
          <p:nvCxnSpPr>
            <p:cNvPr id="16" name="Straight Connector 15">
              <a:extLst>
                <a:ext uri="{FF2B5EF4-FFF2-40B4-BE49-F238E27FC236}">
                  <a16:creationId xmlns:a16="http://schemas.microsoft.com/office/drawing/2014/main" id="{5A3872B4-A5F9-4515-8B82-64465D064157}"/>
                </a:ext>
              </a:extLst>
            </p:cNvPr>
            <p:cNvCxnSpPr>
              <a:cxnSpLocks/>
            </p:cNvCxnSpPr>
            <p:nvPr/>
          </p:nvCxnSpPr>
          <p:spPr>
            <a:xfrm>
              <a:off x="1455686" y="47121"/>
              <a:ext cx="0" cy="544286"/>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CCF0D66D-7EBD-4D1E-906E-B207ECD951B2}"/>
                </a:ext>
              </a:extLst>
            </p:cNvPr>
            <p:cNvGrpSpPr/>
            <p:nvPr/>
          </p:nvGrpSpPr>
          <p:grpSpPr>
            <a:xfrm>
              <a:off x="856294" y="130301"/>
              <a:ext cx="399825" cy="397941"/>
              <a:chOff x="-1975560" y="5402262"/>
              <a:chExt cx="1354934" cy="1348558"/>
            </a:xfrm>
          </p:grpSpPr>
          <p:sp>
            <p:nvSpPr>
              <p:cNvPr id="74" name="Freeform: Shape 73">
                <a:extLst>
                  <a:ext uri="{FF2B5EF4-FFF2-40B4-BE49-F238E27FC236}">
                    <a16:creationId xmlns:a16="http://schemas.microsoft.com/office/drawing/2014/main" id="{27317FAD-4B67-44B1-91AC-34E6D679D8E4}"/>
                  </a:ext>
                </a:extLst>
              </p:cNvPr>
              <p:cNvSpPr/>
              <p:nvPr/>
            </p:nvSpPr>
            <p:spPr>
              <a:xfrm>
                <a:off x="-1332976" y="5402262"/>
                <a:ext cx="712350" cy="640968"/>
              </a:xfrm>
              <a:custGeom>
                <a:avLst/>
                <a:gdLst>
                  <a:gd name="connsiteX0" fmla="*/ 388305 w 712350"/>
                  <a:gd name="connsiteY0" fmla="*/ 0 h 640968"/>
                  <a:gd name="connsiteX1" fmla="*/ 493418 w 712350"/>
                  <a:gd name="connsiteY1" fmla="*/ 18732 h 640968"/>
                  <a:gd name="connsiteX2" fmla="*/ 324476 w 712350"/>
                  <a:gd name="connsiteY2" fmla="*/ 193851 h 640968"/>
                  <a:gd name="connsiteX3" fmla="*/ 327819 w 712350"/>
                  <a:gd name="connsiteY3" fmla="*/ 380150 h 640968"/>
                  <a:gd name="connsiteX4" fmla="*/ 514117 w 712350"/>
                  <a:gd name="connsiteY4" fmla="*/ 376806 h 640968"/>
                  <a:gd name="connsiteX5" fmla="*/ 687355 w 712350"/>
                  <a:gd name="connsiteY5" fmla="*/ 197237 h 640968"/>
                  <a:gd name="connsiteX6" fmla="*/ 712350 w 712350"/>
                  <a:gd name="connsiteY6" fmla="*/ 320484 h 640968"/>
                  <a:gd name="connsiteX7" fmla="*/ 388305 w 712350"/>
                  <a:gd name="connsiteY7" fmla="*/ 640968 h 640968"/>
                  <a:gd name="connsiteX8" fmla="*/ 314006 w 712350"/>
                  <a:gd name="connsiteY8" fmla="*/ 631275 h 640968"/>
                  <a:gd name="connsiteX9" fmla="*/ 160928 w 712350"/>
                  <a:gd name="connsiteY9" fmla="*/ 621017 h 640968"/>
                  <a:gd name="connsiteX10" fmla="*/ 0 w 712350"/>
                  <a:gd name="connsiteY10" fmla="*/ 460738 h 640968"/>
                  <a:gd name="connsiteX11" fmla="*/ 34011 w 712350"/>
                  <a:gd name="connsiteY11" fmla="*/ 426725 h 640968"/>
                  <a:gd name="connsiteX12" fmla="*/ 74708 w 712350"/>
                  <a:gd name="connsiteY12" fmla="*/ 397389 h 640968"/>
                  <a:gd name="connsiteX13" fmla="*/ 64260 w 712350"/>
                  <a:gd name="connsiteY13" fmla="*/ 320484 h 640968"/>
                  <a:gd name="connsiteX14" fmla="*/ 388305 w 712350"/>
                  <a:gd name="connsiteY14" fmla="*/ 0 h 64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350" h="640968">
                    <a:moveTo>
                      <a:pt x="388305" y="0"/>
                    </a:moveTo>
                    <a:cubicBezTo>
                      <a:pt x="425267" y="0"/>
                      <a:pt x="460783" y="6121"/>
                      <a:pt x="493418" y="18732"/>
                    </a:cubicBezTo>
                    <a:lnTo>
                      <a:pt x="324476" y="193851"/>
                    </a:lnTo>
                    <a:cubicBezTo>
                      <a:pt x="273953" y="246219"/>
                      <a:pt x="275449" y="329629"/>
                      <a:pt x="327819" y="380150"/>
                    </a:cubicBezTo>
                    <a:cubicBezTo>
                      <a:pt x="380187" y="430672"/>
                      <a:pt x="463596" y="429175"/>
                      <a:pt x="514117" y="376806"/>
                    </a:cubicBezTo>
                    <a:lnTo>
                      <a:pt x="687355" y="197237"/>
                    </a:lnTo>
                    <a:cubicBezTo>
                      <a:pt x="703508" y="235133"/>
                      <a:pt x="712350" y="276788"/>
                      <a:pt x="712350" y="320484"/>
                    </a:cubicBezTo>
                    <a:cubicBezTo>
                      <a:pt x="712350" y="497482"/>
                      <a:pt x="567271" y="640968"/>
                      <a:pt x="388305" y="640968"/>
                    </a:cubicBezTo>
                    <a:cubicBezTo>
                      <a:pt x="362634" y="640968"/>
                      <a:pt x="337660" y="638016"/>
                      <a:pt x="314006" y="631275"/>
                    </a:cubicBezTo>
                    <a:cubicBezTo>
                      <a:pt x="264775" y="613558"/>
                      <a:pt x="211655" y="610102"/>
                      <a:pt x="160928" y="621017"/>
                    </a:cubicBezTo>
                    <a:lnTo>
                      <a:pt x="0" y="460738"/>
                    </a:lnTo>
                    <a:lnTo>
                      <a:pt x="34011" y="426725"/>
                    </a:lnTo>
                    <a:cubicBezTo>
                      <a:pt x="46240" y="414497"/>
                      <a:pt x="59837" y="404472"/>
                      <a:pt x="74708" y="397389"/>
                    </a:cubicBezTo>
                    <a:cubicBezTo>
                      <a:pt x="67536" y="372926"/>
                      <a:pt x="64260" y="347084"/>
                      <a:pt x="64260" y="320484"/>
                    </a:cubicBezTo>
                    <a:cubicBezTo>
                      <a:pt x="64260" y="143486"/>
                      <a:pt x="209339" y="0"/>
                      <a:pt x="388305" y="0"/>
                    </a:cubicBezTo>
                    <a:close/>
                  </a:path>
                </a:pathLst>
              </a:cu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defRPr/>
                </a:pPr>
                <a:endParaRPr lang="en-US" sz="1324">
                  <a:solidFill>
                    <a:prstClr val="white"/>
                  </a:solidFill>
                  <a:latin typeface="Segoe UI"/>
                </a:endParaRPr>
              </a:p>
            </p:txBody>
          </p:sp>
          <p:sp>
            <p:nvSpPr>
              <p:cNvPr id="73" name="Freeform: Shape 72">
                <a:extLst>
                  <a:ext uri="{FF2B5EF4-FFF2-40B4-BE49-F238E27FC236}">
                    <a16:creationId xmlns:a16="http://schemas.microsoft.com/office/drawing/2014/main" id="{297D4223-AA05-429D-A5EC-633467CF82FC}"/>
                  </a:ext>
                </a:extLst>
              </p:cNvPr>
              <p:cNvSpPr/>
              <p:nvPr/>
            </p:nvSpPr>
            <p:spPr>
              <a:xfrm>
                <a:off x="-1975560" y="5437872"/>
                <a:ext cx="1308220" cy="1312948"/>
              </a:xfrm>
              <a:custGeom>
                <a:avLst/>
                <a:gdLst>
                  <a:gd name="connsiteX0" fmla="*/ 78340 w 1308220"/>
                  <a:gd name="connsiteY0" fmla="*/ 0 h 1312948"/>
                  <a:gd name="connsiteX1" fmla="*/ 297339 w 1308220"/>
                  <a:gd name="connsiteY1" fmla="*/ 133536 h 1312948"/>
                  <a:gd name="connsiteX2" fmla="*/ 340069 w 1308220"/>
                  <a:gd name="connsiteY2" fmla="*/ 258168 h 1312948"/>
                  <a:gd name="connsiteX3" fmla="*/ 339131 w 1308220"/>
                  <a:gd name="connsiteY3" fmla="*/ 259270 h 1312948"/>
                  <a:gd name="connsiteX4" fmla="*/ 788064 w 1308220"/>
                  <a:gd name="connsiteY4" fmla="*/ 702953 h 1312948"/>
                  <a:gd name="connsiteX5" fmla="*/ 983104 w 1308220"/>
                  <a:gd name="connsiteY5" fmla="*/ 739180 h 1312948"/>
                  <a:gd name="connsiteX6" fmla="*/ 1256723 w 1308220"/>
                  <a:gd name="connsiteY6" fmla="*/ 1012799 h 1312948"/>
                  <a:gd name="connsiteX7" fmla="*/ 1256723 w 1308220"/>
                  <a:gd name="connsiteY7" fmla="*/ 1261450 h 1312948"/>
                  <a:gd name="connsiteX8" fmla="*/ 1008072 w 1308220"/>
                  <a:gd name="connsiteY8" fmla="*/ 1261450 h 1312948"/>
                  <a:gd name="connsiteX9" fmla="*/ 734453 w 1308220"/>
                  <a:gd name="connsiteY9" fmla="*/ 987831 h 1312948"/>
                  <a:gd name="connsiteX10" fmla="*/ 706140 w 1308220"/>
                  <a:gd name="connsiteY10" fmla="*/ 777751 h 1312948"/>
                  <a:gd name="connsiteX11" fmla="*/ 263326 w 1308220"/>
                  <a:gd name="connsiteY11" fmla="*/ 340117 h 1312948"/>
                  <a:gd name="connsiteX12" fmla="*/ 149559 w 1308220"/>
                  <a:gd name="connsiteY12" fmla="*/ 304460 h 1312948"/>
                  <a:gd name="connsiteX13" fmla="*/ 0 w 1308220"/>
                  <a:gd name="connsiteY13" fmla="*/ 76561 h 1312948"/>
                  <a:gd name="connsiteX14" fmla="*/ 78340 w 1308220"/>
                  <a:gd name="connsiteY14" fmla="*/ 0 h 131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220" h="1312948">
                    <a:moveTo>
                      <a:pt x="78340" y="0"/>
                    </a:moveTo>
                    <a:lnTo>
                      <a:pt x="297339" y="133536"/>
                    </a:lnTo>
                    <a:lnTo>
                      <a:pt x="340069" y="258168"/>
                    </a:lnTo>
                    <a:lnTo>
                      <a:pt x="339131" y="259270"/>
                    </a:lnTo>
                    <a:lnTo>
                      <a:pt x="788064" y="702953"/>
                    </a:lnTo>
                    <a:cubicBezTo>
                      <a:pt x="852332" y="674191"/>
                      <a:pt x="930323" y="686400"/>
                      <a:pt x="983104" y="739180"/>
                    </a:cubicBezTo>
                    <a:lnTo>
                      <a:pt x="1256723" y="1012799"/>
                    </a:lnTo>
                    <a:cubicBezTo>
                      <a:pt x="1325386" y="1081461"/>
                      <a:pt x="1325386" y="1192788"/>
                      <a:pt x="1256723" y="1261450"/>
                    </a:cubicBezTo>
                    <a:cubicBezTo>
                      <a:pt x="1188060" y="1330114"/>
                      <a:pt x="1076734" y="1330114"/>
                      <a:pt x="1008072" y="1261450"/>
                    </a:cubicBezTo>
                    <a:lnTo>
                      <a:pt x="734453" y="987831"/>
                    </a:lnTo>
                    <a:cubicBezTo>
                      <a:pt x="677431" y="930810"/>
                      <a:pt x="667764" y="844363"/>
                      <a:pt x="706140" y="777751"/>
                    </a:cubicBezTo>
                    <a:lnTo>
                      <a:pt x="263326" y="340117"/>
                    </a:lnTo>
                    <a:lnTo>
                      <a:pt x="149559" y="304460"/>
                    </a:lnTo>
                    <a:lnTo>
                      <a:pt x="0" y="76561"/>
                    </a:lnTo>
                    <a:lnTo>
                      <a:pt x="7834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defRPr/>
                </a:pPr>
                <a:endParaRPr lang="en-US" sz="1324">
                  <a:solidFill>
                    <a:prstClr val="white"/>
                  </a:solidFill>
                  <a:latin typeface="Segoe UI"/>
                </a:endParaRPr>
              </a:p>
            </p:txBody>
          </p:sp>
          <p:sp>
            <p:nvSpPr>
              <p:cNvPr id="72" name="Freeform: Shape 71">
                <a:extLst>
                  <a:ext uri="{FF2B5EF4-FFF2-40B4-BE49-F238E27FC236}">
                    <a16:creationId xmlns:a16="http://schemas.microsoft.com/office/drawing/2014/main" id="{A26FB34D-8234-4597-BF44-18D076BE8DB6}"/>
                  </a:ext>
                </a:extLst>
              </p:cNvPr>
              <p:cNvSpPr/>
              <p:nvPr/>
            </p:nvSpPr>
            <p:spPr>
              <a:xfrm>
                <a:off x="-1967090" y="6065239"/>
                <a:ext cx="588539" cy="677564"/>
              </a:xfrm>
              <a:custGeom>
                <a:avLst/>
                <a:gdLst>
                  <a:gd name="connsiteX0" fmla="*/ 431875 w 588539"/>
                  <a:gd name="connsiteY0" fmla="*/ 0 h 677564"/>
                  <a:gd name="connsiteX1" fmla="*/ 585180 w 588539"/>
                  <a:gd name="connsiteY1" fmla="*/ 152691 h 677564"/>
                  <a:gd name="connsiteX2" fmla="*/ 588539 w 588539"/>
                  <a:gd name="connsiteY2" fmla="*/ 334718 h 677564"/>
                  <a:gd name="connsiteX3" fmla="*/ 296576 w 588539"/>
                  <a:gd name="connsiteY3" fmla="*/ 626681 h 677564"/>
                  <a:gd name="connsiteX4" fmla="*/ 50885 w 588539"/>
                  <a:gd name="connsiteY4" fmla="*/ 626681 h 677564"/>
                  <a:gd name="connsiteX5" fmla="*/ 50886 w 588539"/>
                  <a:gd name="connsiteY5" fmla="*/ 380990 h 677564"/>
                  <a:gd name="connsiteX6" fmla="*/ 431875 w 588539"/>
                  <a:gd name="connsiteY6" fmla="*/ 0 h 677564"/>
                  <a:gd name="connsiteX7" fmla="*/ 171358 w 588539"/>
                  <a:gd name="connsiteY7" fmla="*/ 426668 h 677564"/>
                  <a:gd name="connsiteX8" fmla="*/ 93018 w 588539"/>
                  <a:gd name="connsiteY8" fmla="*/ 505009 h 677564"/>
                  <a:gd name="connsiteX9" fmla="*/ 171358 w 588539"/>
                  <a:gd name="connsiteY9" fmla="*/ 583349 h 677564"/>
                  <a:gd name="connsiteX10" fmla="*/ 249699 w 588539"/>
                  <a:gd name="connsiteY10" fmla="*/ 505009 h 677564"/>
                  <a:gd name="connsiteX11" fmla="*/ 171358 w 588539"/>
                  <a:gd name="connsiteY11" fmla="*/ 426668 h 67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8539" h="677564">
                    <a:moveTo>
                      <a:pt x="431875" y="0"/>
                    </a:moveTo>
                    <a:lnTo>
                      <a:pt x="585180" y="152691"/>
                    </a:lnTo>
                    <a:cubicBezTo>
                      <a:pt x="564460" y="211607"/>
                      <a:pt x="566347" y="276086"/>
                      <a:pt x="588539" y="334718"/>
                    </a:cubicBezTo>
                    <a:lnTo>
                      <a:pt x="296576" y="626681"/>
                    </a:lnTo>
                    <a:cubicBezTo>
                      <a:pt x="228731" y="694526"/>
                      <a:pt x="118730" y="694526"/>
                      <a:pt x="50885" y="626681"/>
                    </a:cubicBezTo>
                    <a:cubicBezTo>
                      <a:pt x="-16961" y="558836"/>
                      <a:pt x="-16961" y="448835"/>
                      <a:pt x="50886" y="380990"/>
                    </a:cubicBezTo>
                    <a:lnTo>
                      <a:pt x="431875" y="0"/>
                    </a:lnTo>
                    <a:close/>
                    <a:moveTo>
                      <a:pt x="171358" y="426668"/>
                    </a:moveTo>
                    <a:cubicBezTo>
                      <a:pt x="128092" y="426668"/>
                      <a:pt x="93018" y="461742"/>
                      <a:pt x="93018" y="505009"/>
                    </a:cubicBezTo>
                    <a:cubicBezTo>
                      <a:pt x="93018" y="548275"/>
                      <a:pt x="128092" y="583349"/>
                      <a:pt x="171358" y="583349"/>
                    </a:cubicBezTo>
                    <a:cubicBezTo>
                      <a:pt x="214625" y="583349"/>
                      <a:pt x="249699" y="548275"/>
                      <a:pt x="249699" y="505009"/>
                    </a:cubicBezTo>
                    <a:cubicBezTo>
                      <a:pt x="249699" y="461742"/>
                      <a:pt x="214625" y="426668"/>
                      <a:pt x="171358" y="426668"/>
                    </a:cubicBezTo>
                    <a:close/>
                  </a:path>
                </a:pathLst>
              </a:cu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defRPr/>
                </a:pPr>
                <a:endParaRPr lang="en-US" sz="1324">
                  <a:solidFill>
                    <a:prstClr val="white"/>
                  </a:solidFill>
                  <a:latin typeface="Segoe UI"/>
                </a:endParaRPr>
              </a:p>
            </p:txBody>
          </p:sp>
        </p:grpSp>
      </p:grpSp>
      <p:sp>
        <p:nvSpPr>
          <p:cNvPr id="17" name="TextBox 16">
            <a:extLst>
              <a:ext uri="{FF2B5EF4-FFF2-40B4-BE49-F238E27FC236}">
                <a16:creationId xmlns:a16="http://schemas.microsoft.com/office/drawing/2014/main" id="{B8432D2F-81B5-44AB-8930-95457AC23269}"/>
              </a:ext>
            </a:extLst>
          </p:cNvPr>
          <p:cNvSpPr txBox="1"/>
          <p:nvPr/>
        </p:nvSpPr>
        <p:spPr>
          <a:xfrm>
            <a:off x="4625429" y="4665844"/>
            <a:ext cx="1932401" cy="124521"/>
          </a:xfrm>
          <a:prstGeom prst="rect">
            <a:avLst/>
          </a:prstGeom>
          <a:noFill/>
        </p:spPr>
        <p:txBody>
          <a:bodyPr wrap="square" lIns="0" tIns="0" rIns="0" bIns="0" rtlCol="0">
            <a:spAutoFit/>
          </a:bodyPr>
          <a:lstStyle/>
          <a:p>
            <a:pPr defTabSz="685775">
              <a:defRPr/>
            </a:pPr>
            <a:r>
              <a:rPr lang="en-US" sz="809">
                <a:gradFill>
                  <a:gsLst>
                    <a:gs pos="2917">
                      <a:srgbClr val="3C3C41"/>
                    </a:gs>
                    <a:gs pos="30000">
                      <a:srgbClr val="3C3C41"/>
                    </a:gs>
                  </a:gsLst>
                  <a:lin ang="5400000" scaled="0"/>
                </a:gradFill>
                <a:latin typeface="Segoe UI"/>
              </a:rPr>
              <a:t>Report sample</a:t>
            </a:r>
            <a:r>
              <a:rPr lang="en-US" sz="809">
                <a:gradFill>
                  <a:gsLst>
                    <a:gs pos="2917">
                      <a:srgbClr val="3C3C41"/>
                    </a:gs>
                    <a:gs pos="30000">
                      <a:srgbClr val="3C3C41"/>
                    </a:gs>
                  </a:gsLst>
                  <a:lin ang="5400000" scaled="0"/>
                </a:gradFill>
                <a:latin typeface="Segoe UI" panose="020B0502040204020203" pitchFamily="34" charset="0"/>
                <a:cs typeface="Segoe UI" panose="020B0502040204020203" pitchFamily="34" charset="0"/>
              </a:rPr>
              <a:t>—</a:t>
            </a:r>
            <a:r>
              <a:rPr lang="en-US" sz="809">
                <a:gradFill>
                  <a:gsLst>
                    <a:gs pos="2917">
                      <a:srgbClr val="3C3C41"/>
                    </a:gs>
                    <a:gs pos="30000">
                      <a:srgbClr val="3C3C41"/>
                    </a:gs>
                  </a:gsLst>
                  <a:lin ang="5400000" scaled="0"/>
                </a:gradFill>
                <a:latin typeface="Segoe UI"/>
              </a:rPr>
              <a:t>for illustration only</a:t>
            </a:r>
          </a:p>
        </p:txBody>
      </p:sp>
      <p:pic>
        <p:nvPicPr>
          <p:cNvPr id="4" name="Picture 3" descr="A screenshot of a social media post&#10;&#10;Description automatically generated">
            <a:extLst>
              <a:ext uri="{FF2B5EF4-FFF2-40B4-BE49-F238E27FC236}">
                <a16:creationId xmlns:a16="http://schemas.microsoft.com/office/drawing/2014/main" id="{6C780AB4-A205-4B05-8C38-ACE235A8CE8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771506" y="1141460"/>
            <a:ext cx="4372495" cy="3235730"/>
          </a:xfrm>
          <a:prstGeom prst="rect">
            <a:avLst/>
          </a:prstGeom>
        </p:spPr>
      </p:pic>
      <p:sp>
        <p:nvSpPr>
          <p:cNvPr id="3" name="Rectangle 2">
            <a:extLst>
              <a:ext uri="{FF2B5EF4-FFF2-40B4-BE49-F238E27FC236}">
                <a16:creationId xmlns:a16="http://schemas.microsoft.com/office/drawing/2014/main" id="{FFD30836-879D-422D-B9D2-465EB6E09DCB}"/>
              </a:ext>
            </a:extLst>
          </p:cNvPr>
          <p:cNvSpPr/>
          <p:nvPr/>
        </p:nvSpPr>
        <p:spPr bwMode="auto">
          <a:xfrm>
            <a:off x="1043847" y="3030327"/>
            <a:ext cx="1885261" cy="54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388891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B750-4895-4FE7-A458-5A0626C17B4E}"/>
              </a:ext>
            </a:extLst>
          </p:cNvPr>
          <p:cNvSpPr>
            <a:spLocks noGrp="1"/>
          </p:cNvSpPr>
          <p:nvPr>
            <p:ph type="title"/>
          </p:nvPr>
        </p:nvSpPr>
        <p:spPr/>
        <p:txBody>
          <a:bodyPr/>
          <a:lstStyle/>
          <a:p>
            <a:r>
              <a:rPr lang="en-US"/>
              <a:t>New Capacity report</a:t>
            </a:r>
          </a:p>
        </p:txBody>
      </p:sp>
      <p:pic>
        <p:nvPicPr>
          <p:cNvPr id="9" name="Picture Placeholder 8" descr="A screenshot of a social media post&#10;&#10;Description automatically generated">
            <a:extLst>
              <a:ext uri="{FF2B5EF4-FFF2-40B4-BE49-F238E27FC236}">
                <a16:creationId xmlns:a16="http://schemas.microsoft.com/office/drawing/2014/main" id="{BBACAC3E-5550-4B72-A9BA-4977F66E3D6B}"/>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743" b="743"/>
          <a:stretch>
            <a:fillRect/>
          </a:stretch>
        </p:blipFill>
        <p:spPr>
          <a:xfrm>
            <a:off x="1720483" y="1201670"/>
            <a:ext cx="5759063" cy="3239036"/>
          </a:xfrm>
        </p:spPr>
      </p:pic>
      <p:sp>
        <p:nvSpPr>
          <p:cNvPr id="6" name="Footer Placeholder 5">
            <a:extLst>
              <a:ext uri="{FF2B5EF4-FFF2-40B4-BE49-F238E27FC236}">
                <a16:creationId xmlns:a16="http://schemas.microsoft.com/office/drawing/2014/main" id="{ADB32254-ECB5-4D6D-B71C-3844DD0E72C5}"/>
              </a:ext>
            </a:extLst>
          </p:cNvPr>
          <p:cNvSpPr>
            <a:spLocks noGrp="1"/>
          </p:cNvSpPr>
          <p:nvPr>
            <p:ph type="ftr" sz="quarter" idx="3"/>
          </p:nvPr>
        </p:nvSpPr>
        <p:spPr/>
        <p:txBody>
          <a:bodyPr/>
          <a:lstStyle/>
          <a:p>
            <a:pPr defTabSz="685775"/>
            <a:r>
              <a:rPr lang="en-US">
                <a:solidFill>
                  <a:srgbClr val="FFFFFF">
                    <a:lumMod val="65000"/>
                  </a:srgbClr>
                </a:solidFill>
                <a:latin typeface="Segoe UI"/>
              </a:rPr>
              <a:t>© Microsoft Corporation                                                                                  								                      </a:t>
            </a:r>
            <a:r>
              <a:rPr lang="en-US">
                <a:solidFill>
                  <a:srgbClr val="FFFFFF">
                    <a:lumMod val="50000"/>
                  </a:srgbClr>
                </a:solidFill>
                <a:latin typeface="Segoe UI"/>
              </a:rPr>
              <a:t>Dynamics 365 </a:t>
            </a:r>
          </a:p>
        </p:txBody>
      </p:sp>
      <p:sp>
        <p:nvSpPr>
          <p:cNvPr id="5" name="Rectangle 4">
            <a:extLst>
              <a:ext uri="{FF2B5EF4-FFF2-40B4-BE49-F238E27FC236}">
                <a16:creationId xmlns:a16="http://schemas.microsoft.com/office/drawing/2014/main" id="{629DF070-A080-429F-9159-C7D012F39479}"/>
              </a:ext>
            </a:extLst>
          </p:cNvPr>
          <p:cNvSpPr/>
          <p:nvPr/>
        </p:nvSpPr>
        <p:spPr bwMode="auto">
          <a:xfrm>
            <a:off x="1664454" y="1841276"/>
            <a:ext cx="914537" cy="216124"/>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9372385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B750-4895-4FE7-A458-5A0626C17B4E}"/>
              </a:ext>
            </a:extLst>
          </p:cNvPr>
          <p:cNvSpPr>
            <a:spLocks noGrp="1"/>
          </p:cNvSpPr>
          <p:nvPr>
            <p:ph type="title"/>
          </p:nvPr>
        </p:nvSpPr>
        <p:spPr/>
        <p:txBody>
          <a:bodyPr/>
          <a:lstStyle/>
          <a:p>
            <a:r>
              <a:rPr lang="en-US"/>
              <a:t>Database capacity entitlements</a:t>
            </a:r>
          </a:p>
        </p:txBody>
      </p:sp>
      <p:sp>
        <p:nvSpPr>
          <p:cNvPr id="6" name="Footer Placeholder 5">
            <a:extLst>
              <a:ext uri="{FF2B5EF4-FFF2-40B4-BE49-F238E27FC236}">
                <a16:creationId xmlns:a16="http://schemas.microsoft.com/office/drawing/2014/main" id="{ADB32254-ECB5-4D6D-B71C-3844DD0E72C5}"/>
              </a:ext>
            </a:extLst>
          </p:cNvPr>
          <p:cNvSpPr>
            <a:spLocks noGrp="1"/>
          </p:cNvSpPr>
          <p:nvPr>
            <p:ph type="ftr" sz="quarter" idx="3"/>
          </p:nvPr>
        </p:nvSpPr>
        <p:spPr>
          <a:xfrm>
            <a:off x="271379" y="4837646"/>
            <a:ext cx="8690033" cy="88722"/>
          </a:xfrm>
        </p:spPr>
        <p:txBody>
          <a:bodyPr/>
          <a:lstStyle/>
          <a:p>
            <a:pPr defTabSz="685775"/>
            <a:r>
              <a:rPr lang="en-US">
                <a:solidFill>
                  <a:srgbClr val="FFFFFF">
                    <a:lumMod val="65000"/>
                  </a:srgbClr>
                </a:solidFill>
                <a:latin typeface="Segoe UI"/>
              </a:rPr>
              <a:t>© Microsoft Corporation                                                                                  								                      </a:t>
            </a:r>
            <a:r>
              <a:rPr lang="en-US">
                <a:solidFill>
                  <a:srgbClr val="FFFFFF">
                    <a:lumMod val="50000"/>
                  </a:srgbClr>
                </a:solidFill>
                <a:latin typeface="Segoe UI"/>
              </a:rPr>
              <a:t>Dynamics 365 </a:t>
            </a:r>
          </a:p>
        </p:txBody>
      </p:sp>
      <p:sp>
        <p:nvSpPr>
          <p:cNvPr id="8" name="Rectangle 7">
            <a:extLst>
              <a:ext uri="{FF2B5EF4-FFF2-40B4-BE49-F238E27FC236}">
                <a16:creationId xmlns:a16="http://schemas.microsoft.com/office/drawing/2014/main" id="{910A1062-E573-46A5-AB74-CB2C52B798ED}"/>
              </a:ext>
            </a:extLst>
          </p:cNvPr>
          <p:cNvSpPr/>
          <p:nvPr/>
        </p:nvSpPr>
        <p:spPr bwMode="auto">
          <a:xfrm>
            <a:off x="6109615" y="2369798"/>
            <a:ext cx="1313904" cy="103785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Picture Placeholder 3">
            <a:extLst>
              <a:ext uri="{FF2B5EF4-FFF2-40B4-BE49-F238E27FC236}">
                <a16:creationId xmlns:a16="http://schemas.microsoft.com/office/drawing/2014/main" id="{53B4BCFC-3F38-4ED2-AA55-CBFD649522AA}"/>
              </a:ext>
            </a:extLst>
          </p:cNvPr>
          <p:cNvSpPr>
            <a:spLocks noGrp="1"/>
          </p:cNvSpPr>
          <p:nvPr>
            <p:ph type="pic" sz="quarter" idx="12"/>
          </p:nvPr>
        </p:nvSpPr>
        <p:spPr/>
      </p:sp>
      <p:pic>
        <p:nvPicPr>
          <p:cNvPr id="9" name="Picture 8">
            <a:extLst>
              <a:ext uri="{FF2B5EF4-FFF2-40B4-BE49-F238E27FC236}">
                <a16:creationId xmlns:a16="http://schemas.microsoft.com/office/drawing/2014/main" id="{1B9C1315-215B-43A2-880E-F785DEC60ED1}"/>
              </a:ext>
            </a:extLst>
          </p:cNvPr>
          <p:cNvPicPr>
            <a:picLocks noChangeAspect="1"/>
          </p:cNvPicPr>
          <p:nvPr/>
        </p:nvPicPr>
        <p:blipFill>
          <a:blip r:embed="rId2"/>
          <a:stretch>
            <a:fillRect/>
          </a:stretch>
        </p:blipFill>
        <p:spPr>
          <a:xfrm>
            <a:off x="1720483" y="1203565"/>
            <a:ext cx="5812480" cy="3193670"/>
          </a:xfrm>
          <a:prstGeom prst="rect">
            <a:avLst/>
          </a:prstGeom>
        </p:spPr>
      </p:pic>
      <p:sp>
        <p:nvSpPr>
          <p:cNvPr id="10" name="Rectangle 9">
            <a:extLst>
              <a:ext uri="{FF2B5EF4-FFF2-40B4-BE49-F238E27FC236}">
                <a16:creationId xmlns:a16="http://schemas.microsoft.com/office/drawing/2014/main" id="{3683D20C-C466-47CC-8FB2-840D64B1CED6}"/>
              </a:ext>
            </a:extLst>
          </p:cNvPr>
          <p:cNvSpPr/>
          <p:nvPr/>
        </p:nvSpPr>
        <p:spPr bwMode="auto">
          <a:xfrm>
            <a:off x="7115372" y="2017321"/>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11B97471-9F13-41DC-9A5B-9E4BED0DF1BB}"/>
              </a:ext>
            </a:extLst>
          </p:cNvPr>
          <p:cNvSpPr/>
          <p:nvPr/>
        </p:nvSpPr>
        <p:spPr bwMode="auto">
          <a:xfrm>
            <a:off x="7115372" y="2387212"/>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FB207BAF-945A-4212-9B20-A3A075E3506D}"/>
              </a:ext>
            </a:extLst>
          </p:cNvPr>
          <p:cNvSpPr/>
          <p:nvPr/>
        </p:nvSpPr>
        <p:spPr bwMode="auto">
          <a:xfrm>
            <a:off x="6125646" y="2769667"/>
            <a:ext cx="1297873" cy="51685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A15B39CC-1D9E-4E3B-AF67-228921A613AB}"/>
              </a:ext>
            </a:extLst>
          </p:cNvPr>
          <p:cNvPicPr>
            <a:picLocks noChangeAspect="1"/>
          </p:cNvPicPr>
          <p:nvPr/>
        </p:nvPicPr>
        <p:blipFill>
          <a:blip r:embed="rId3"/>
          <a:stretch>
            <a:fillRect/>
          </a:stretch>
        </p:blipFill>
        <p:spPr>
          <a:xfrm>
            <a:off x="6153660" y="2703776"/>
            <a:ext cx="1297873" cy="230268"/>
          </a:xfrm>
          <a:prstGeom prst="rect">
            <a:avLst/>
          </a:prstGeom>
        </p:spPr>
      </p:pic>
      <p:sp>
        <p:nvSpPr>
          <p:cNvPr id="14" name="Rectangle 13">
            <a:extLst>
              <a:ext uri="{FF2B5EF4-FFF2-40B4-BE49-F238E27FC236}">
                <a16:creationId xmlns:a16="http://schemas.microsoft.com/office/drawing/2014/main" id="{4ACF1EDD-63A0-44E4-B7C4-9A97F14CFFD3}"/>
              </a:ext>
            </a:extLst>
          </p:cNvPr>
          <p:cNvSpPr/>
          <p:nvPr/>
        </p:nvSpPr>
        <p:spPr bwMode="auto">
          <a:xfrm>
            <a:off x="6961300" y="2769667"/>
            <a:ext cx="490232" cy="13322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588" b="1">
                <a:solidFill>
                  <a:srgbClr val="3C3C41"/>
                </a:solidFill>
                <a:latin typeface="Segoe UI"/>
                <a:ea typeface="Segoe UI" pitchFamily="34" charset="0"/>
                <a:cs typeface="Segoe UI" pitchFamily="34" charset="0"/>
              </a:rPr>
              <a:t>25 GB</a:t>
            </a:r>
          </a:p>
        </p:txBody>
      </p:sp>
    </p:spTree>
    <p:extLst>
      <p:ext uri="{BB962C8B-B14F-4D97-AF65-F5344CB8AC3E}">
        <p14:creationId xmlns:p14="http://schemas.microsoft.com/office/powerpoint/2010/main" val="32870309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B750-4895-4FE7-A458-5A0626C17B4E}"/>
              </a:ext>
            </a:extLst>
          </p:cNvPr>
          <p:cNvSpPr>
            <a:spLocks noGrp="1"/>
          </p:cNvSpPr>
          <p:nvPr>
            <p:ph type="title"/>
          </p:nvPr>
        </p:nvSpPr>
        <p:spPr/>
        <p:txBody>
          <a:bodyPr/>
          <a:lstStyle/>
          <a:p>
            <a:r>
              <a:rPr lang="en-US"/>
              <a:t>Database capacity entitlements</a:t>
            </a:r>
          </a:p>
        </p:txBody>
      </p:sp>
      <p:sp>
        <p:nvSpPr>
          <p:cNvPr id="6" name="Footer Placeholder 5">
            <a:extLst>
              <a:ext uri="{FF2B5EF4-FFF2-40B4-BE49-F238E27FC236}">
                <a16:creationId xmlns:a16="http://schemas.microsoft.com/office/drawing/2014/main" id="{ADB32254-ECB5-4D6D-B71C-3844DD0E72C5}"/>
              </a:ext>
            </a:extLst>
          </p:cNvPr>
          <p:cNvSpPr>
            <a:spLocks noGrp="1"/>
          </p:cNvSpPr>
          <p:nvPr>
            <p:ph type="ftr" sz="quarter" idx="3"/>
          </p:nvPr>
        </p:nvSpPr>
        <p:spPr/>
        <p:txBody>
          <a:bodyPr/>
          <a:lstStyle/>
          <a:p>
            <a:pPr defTabSz="685775"/>
            <a:r>
              <a:rPr lang="en-US">
                <a:solidFill>
                  <a:srgbClr val="FFFFFF">
                    <a:lumMod val="65000"/>
                  </a:srgbClr>
                </a:solidFill>
                <a:latin typeface="Segoe UI"/>
              </a:rPr>
              <a:t>© Microsoft Corporation                                                                                  								                      </a:t>
            </a:r>
            <a:r>
              <a:rPr lang="en-US">
                <a:solidFill>
                  <a:srgbClr val="FFFFFF">
                    <a:lumMod val="50000"/>
                  </a:srgbClr>
                </a:solidFill>
                <a:latin typeface="Segoe UI"/>
              </a:rPr>
              <a:t>Dynamics 365 </a:t>
            </a:r>
          </a:p>
        </p:txBody>
      </p:sp>
      <p:sp>
        <p:nvSpPr>
          <p:cNvPr id="8" name="Rectangle 7">
            <a:extLst>
              <a:ext uri="{FF2B5EF4-FFF2-40B4-BE49-F238E27FC236}">
                <a16:creationId xmlns:a16="http://schemas.microsoft.com/office/drawing/2014/main" id="{910A1062-E573-46A5-AB74-CB2C52B798ED}"/>
              </a:ext>
            </a:extLst>
          </p:cNvPr>
          <p:cNvSpPr/>
          <p:nvPr/>
        </p:nvSpPr>
        <p:spPr bwMode="auto">
          <a:xfrm>
            <a:off x="6109615" y="2369798"/>
            <a:ext cx="1313904" cy="103785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3683D20C-C466-47CC-8FB2-840D64B1CED6}"/>
              </a:ext>
            </a:extLst>
          </p:cNvPr>
          <p:cNvSpPr/>
          <p:nvPr/>
        </p:nvSpPr>
        <p:spPr bwMode="auto">
          <a:xfrm>
            <a:off x="7115372" y="2017321"/>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11B97471-9F13-41DC-9A5B-9E4BED0DF1BB}"/>
              </a:ext>
            </a:extLst>
          </p:cNvPr>
          <p:cNvSpPr/>
          <p:nvPr/>
        </p:nvSpPr>
        <p:spPr bwMode="auto">
          <a:xfrm>
            <a:off x="7115372" y="2387212"/>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FB207BAF-945A-4212-9B20-A3A075E3506D}"/>
              </a:ext>
            </a:extLst>
          </p:cNvPr>
          <p:cNvSpPr/>
          <p:nvPr/>
        </p:nvSpPr>
        <p:spPr bwMode="auto">
          <a:xfrm>
            <a:off x="6125646" y="2769667"/>
            <a:ext cx="1297873" cy="51685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 name="Picture Placeholder 7" descr="A screenshot of a social media post&#10;&#10;Description automatically generated">
            <a:extLst>
              <a:ext uri="{FF2B5EF4-FFF2-40B4-BE49-F238E27FC236}">
                <a16:creationId xmlns:a16="http://schemas.microsoft.com/office/drawing/2014/main" id="{8E1E7C1F-7DD6-428F-957F-080F38DE16E2}"/>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61" b="261"/>
          <a:stretch>
            <a:fillRect/>
          </a:stretch>
        </p:blipFill>
        <p:spPr>
          <a:xfrm>
            <a:off x="1679122" y="1164664"/>
            <a:ext cx="5874545" cy="3303985"/>
          </a:xfrm>
        </p:spPr>
      </p:pic>
    </p:spTree>
    <p:extLst>
      <p:ext uri="{BB962C8B-B14F-4D97-AF65-F5344CB8AC3E}">
        <p14:creationId xmlns:p14="http://schemas.microsoft.com/office/powerpoint/2010/main" val="13650822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B750-4895-4FE7-A458-5A0626C17B4E}"/>
              </a:ext>
            </a:extLst>
          </p:cNvPr>
          <p:cNvSpPr>
            <a:spLocks noGrp="1"/>
          </p:cNvSpPr>
          <p:nvPr>
            <p:ph type="title"/>
          </p:nvPr>
        </p:nvSpPr>
        <p:spPr/>
        <p:txBody>
          <a:bodyPr/>
          <a:lstStyle/>
          <a:p>
            <a:r>
              <a:rPr lang="en-US"/>
              <a:t>Database capacity entitlements</a:t>
            </a:r>
          </a:p>
        </p:txBody>
      </p:sp>
      <p:sp>
        <p:nvSpPr>
          <p:cNvPr id="6" name="Footer Placeholder 5">
            <a:extLst>
              <a:ext uri="{FF2B5EF4-FFF2-40B4-BE49-F238E27FC236}">
                <a16:creationId xmlns:a16="http://schemas.microsoft.com/office/drawing/2014/main" id="{ADB32254-ECB5-4D6D-B71C-3844DD0E72C5}"/>
              </a:ext>
            </a:extLst>
          </p:cNvPr>
          <p:cNvSpPr>
            <a:spLocks noGrp="1"/>
          </p:cNvSpPr>
          <p:nvPr>
            <p:ph type="ftr" sz="quarter" idx="3"/>
          </p:nvPr>
        </p:nvSpPr>
        <p:spPr/>
        <p:txBody>
          <a:bodyPr/>
          <a:lstStyle/>
          <a:p>
            <a:pPr defTabSz="685775"/>
            <a:r>
              <a:rPr lang="en-US">
                <a:solidFill>
                  <a:srgbClr val="FFFFFF">
                    <a:lumMod val="65000"/>
                  </a:srgbClr>
                </a:solidFill>
                <a:latin typeface="Segoe UI"/>
              </a:rPr>
              <a:t>© Microsoft Corporation                                                                                  								                      </a:t>
            </a:r>
            <a:r>
              <a:rPr lang="en-US">
                <a:solidFill>
                  <a:srgbClr val="FFFFFF">
                    <a:lumMod val="50000"/>
                  </a:srgbClr>
                </a:solidFill>
                <a:latin typeface="Segoe UI"/>
              </a:rPr>
              <a:t>Dynamics 365 </a:t>
            </a:r>
          </a:p>
        </p:txBody>
      </p:sp>
      <p:sp>
        <p:nvSpPr>
          <p:cNvPr id="8" name="Rectangle 7">
            <a:extLst>
              <a:ext uri="{FF2B5EF4-FFF2-40B4-BE49-F238E27FC236}">
                <a16:creationId xmlns:a16="http://schemas.microsoft.com/office/drawing/2014/main" id="{910A1062-E573-46A5-AB74-CB2C52B798ED}"/>
              </a:ext>
            </a:extLst>
          </p:cNvPr>
          <p:cNvSpPr/>
          <p:nvPr/>
        </p:nvSpPr>
        <p:spPr bwMode="auto">
          <a:xfrm>
            <a:off x="6109615" y="2369798"/>
            <a:ext cx="1313904" cy="103785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3683D20C-C466-47CC-8FB2-840D64B1CED6}"/>
              </a:ext>
            </a:extLst>
          </p:cNvPr>
          <p:cNvSpPr/>
          <p:nvPr/>
        </p:nvSpPr>
        <p:spPr bwMode="auto">
          <a:xfrm>
            <a:off x="7115372" y="2017321"/>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11B97471-9F13-41DC-9A5B-9E4BED0DF1BB}"/>
              </a:ext>
            </a:extLst>
          </p:cNvPr>
          <p:cNvSpPr/>
          <p:nvPr/>
        </p:nvSpPr>
        <p:spPr bwMode="auto">
          <a:xfrm>
            <a:off x="7115372" y="2387212"/>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FB207BAF-945A-4212-9B20-A3A075E3506D}"/>
              </a:ext>
            </a:extLst>
          </p:cNvPr>
          <p:cNvSpPr/>
          <p:nvPr/>
        </p:nvSpPr>
        <p:spPr bwMode="auto">
          <a:xfrm>
            <a:off x="6125646" y="2769667"/>
            <a:ext cx="1297873" cy="51685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Picture Placeholder 3">
            <a:extLst>
              <a:ext uri="{FF2B5EF4-FFF2-40B4-BE49-F238E27FC236}">
                <a16:creationId xmlns:a16="http://schemas.microsoft.com/office/drawing/2014/main" id="{1ECF39E0-63E0-48E2-8172-148E10359655}"/>
              </a:ext>
            </a:extLst>
          </p:cNvPr>
          <p:cNvSpPr>
            <a:spLocks noGrp="1"/>
          </p:cNvSpPr>
          <p:nvPr>
            <p:ph type="pic" sz="quarter" idx="12"/>
          </p:nvPr>
        </p:nvSpPr>
        <p:spPr/>
      </p:sp>
      <p:pic>
        <p:nvPicPr>
          <p:cNvPr id="13" name="Picture Placeholder 6" descr="A screenshot of a cell phone&#10;&#10;Description automatically generated">
            <a:extLst>
              <a:ext uri="{FF2B5EF4-FFF2-40B4-BE49-F238E27FC236}">
                <a16:creationId xmlns:a16="http://schemas.microsoft.com/office/drawing/2014/main" id="{00197451-4F8E-4DD1-B566-8DBB383CF38F}"/>
              </a:ext>
            </a:extLst>
          </p:cNvPr>
          <p:cNvPicPr>
            <a:picLocks noChangeAspect="1"/>
          </p:cNvPicPr>
          <p:nvPr/>
        </p:nvPicPr>
        <p:blipFill>
          <a:blip r:embed="rId2">
            <a:extLst>
              <a:ext uri="{28A0092B-C50C-407E-A947-70E740481C1C}">
                <a14:useLocalDpi xmlns:a14="http://schemas.microsoft.com/office/drawing/2010/main" val="0"/>
              </a:ext>
            </a:extLst>
          </a:blip>
          <a:srcRect t="12888" b="12888"/>
          <a:stretch>
            <a:fillRect/>
          </a:stretch>
        </p:blipFill>
        <p:spPr>
          <a:xfrm>
            <a:off x="1664455" y="1169230"/>
            <a:ext cx="5874545" cy="3303985"/>
          </a:xfrm>
          <a:prstGeom prst="rect">
            <a:avLst/>
          </a:prstGeom>
        </p:spPr>
      </p:pic>
    </p:spTree>
    <p:extLst>
      <p:ext uri="{BB962C8B-B14F-4D97-AF65-F5344CB8AC3E}">
        <p14:creationId xmlns:p14="http://schemas.microsoft.com/office/powerpoint/2010/main" val="30335073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85331" y="88599"/>
            <a:ext cx="8263890" cy="415499"/>
          </a:xfrm>
        </p:spPr>
        <p:txBody>
          <a:bodyPr/>
          <a:lstStyle/>
          <a:p>
            <a:r>
              <a:rPr lang="en-US" dirty="0"/>
              <a:t>Power Apps Admin Analytics (Canvas Apps)</a:t>
            </a:r>
          </a:p>
        </p:txBody>
      </p:sp>
      <p:sp>
        <p:nvSpPr>
          <p:cNvPr id="4" name="TextBox 3">
            <a:extLst>
              <a:ext uri="{FF2B5EF4-FFF2-40B4-BE49-F238E27FC236}">
                <a16:creationId xmlns:a16="http://schemas.microsoft.com/office/drawing/2014/main" id="{FC93A8B2-26BB-4190-AC0B-B1F48AE61654}"/>
              </a:ext>
            </a:extLst>
          </p:cNvPr>
          <p:cNvSpPr txBox="1"/>
          <p:nvPr/>
        </p:nvSpPr>
        <p:spPr>
          <a:xfrm>
            <a:off x="635278" y="2748945"/>
            <a:ext cx="2152023" cy="1384995"/>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a:solidFill>
                  <a:srgbClr val="000000"/>
                </a:solidFill>
                <a:latin typeface="Segoe UI"/>
              </a:rPr>
              <a:t>Active User  </a:t>
            </a:r>
          </a:p>
          <a:p>
            <a:pPr marL="942963" lvl="2" indent="-257175" defTabSz="685775">
              <a:buFont typeface="Courier New" panose="02070309020205020404" pitchFamily="49" charset="0"/>
              <a:buChar char="o"/>
            </a:pPr>
            <a:r>
              <a:rPr lang="en-US" sz="900">
                <a:solidFill>
                  <a:srgbClr val="000000"/>
                </a:solidFill>
                <a:latin typeface="Segoe UI"/>
              </a:rPr>
              <a:t>How many users are using the app</a:t>
            </a:r>
          </a:p>
          <a:p>
            <a:pPr marL="942963" lvl="2" indent="-257175" defTabSz="685775">
              <a:buFont typeface="Courier New" panose="02070309020205020404" pitchFamily="49" charset="0"/>
              <a:buChar char="o"/>
            </a:pPr>
            <a:r>
              <a:rPr lang="en-US" sz="900">
                <a:solidFill>
                  <a:srgbClr val="000000"/>
                </a:solidFill>
                <a:latin typeface="Segoe UI"/>
              </a:rPr>
              <a:t>Daily active usage</a:t>
            </a:r>
          </a:p>
          <a:p>
            <a:pPr marL="685788" lvl="2" defTabSz="685775"/>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Location  </a:t>
            </a:r>
          </a:p>
          <a:p>
            <a:pPr marL="942963" lvl="2" indent="-257175" defTabSz="685775">
              <a:buFont typeface="Courier New" panose="02070309020205020404" pitchFamily="49" charset="0"/>
              <a:buChar char="o"/>
            </a:pPr>
            <a:r>
              <a:rPr lang="en-US" sz="900">
                <a:solidFill>
                  <a:srgbClr val="000000"/>
                </a:solidFill>
                <a:latin typeface="Segoe UI"/>
              </a:rPr>
              <a:t>Where is the usage of apps</a:t>
            </a:r>
          </a:p>
          <a:p>
            <a:pPr marL="942963" lvl="2" indent="-257175" defTabSz="685775">
              <a:buFont typeface="Courier New" panose="02070309020205020404" pitchFamily="49" charset="0"/>
              <a:buChar char="o"/>
            </a:pPr>
            <a:r>
              <a:rPr lang="en-US" sz="900">
                <a:solidFill>
                  <a:srgbClr val="000000"/>
                </a:solidFill>
                <a:latin typeface="Segoe UI"/>
              </a:rPr>
              <a:t>Drill down by country</a:t>
            </a:r>
            <a:endParaRPr lang="en-US" sz="1200">
              <a:solidFill>
                <a:srgbClr val="000000"/>
              </a:solidFill>
              <a:latin typeface="Segoe UI"/>
            </a:endParaRPr>
          </a:p>
        </p:txBody>
      </p:sp>
      <p:grpSp>
        <p:nvGrpSpPr>
          <p:cNvPr id="7" name="Group 6">
            <a:extLst>
              <a:ext uri="{FF2B5EF4-FFF2-40B4-BE49-F238E27FC236}">
                <a16:creationId xmlns:a16="http://schemas.microsoft.com/office/drawing/2014/main" id="{E9295265-59A8-4E24-861E-288A917E24F0}"/>
              </a:ext>
            </a:extLst>
          </p:cNvPr>
          <p:cNvGrpSpPr/>
          <p:nvPr/>
        </p:nvGrpSpPr>
        <p:grpSpPr>
          <a:xfrm>
            <a:off x="1279528" y="1038884"/>
            <a:ext cx="863522" cy="1175274"/>
            <a:chOff x="2470418" y="1462828"/>
            <a:chExt cx="1151362" cy="1567032"/>
          </a:xfrm>
        </p:grpSpPr>
        <p:sp>
          <p:nvSpPr>
            <p:cNvPr id="9" name="Oval 8">
              <a:extLst>
                <a:ext uri="{FF2B5EF4-FFF2-40B4-BE49-F238E27FC236}">
                  <a16:creationId xmlns:a16="http://schemas.microsoft.com/office/drawing/2014/main" id="{56B0CAB6-D191-462A-B3CF-CE9015355D12}"/>
                </a:ext>
              </a:extLst>
            </p:cNvPr>
            <p:cNvSpPr/>
            <p:nvPr/>
          </p:nvSpPr>
          <p:spPr bwMode="auto">
            <a:xfrm>
              <a:off x="2470418"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1" name="Power BI">
              <a:extLst>
                <a:ext uri="{FF2B5EF4-FFF2-40B4-BE49-F238E27FC236}">
                  <a16:creationId xmlns:a16="http://schemas.microsoft.com/office/drawing/2014/main" id="{E773BE8F-4C4F-40D6-8D7E-47E2893F7E1F}"/>
                </a:ext>
              </a:extLst>
            </p:cNvPr>
            <p:cNvSpPr txBox="1"/>
            <p:nvPr/>
          </p:nvSpPr>
          <p:spPr>
            <a:xfrm>
              <a:off x="2470418"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Adoption</a:t>
              </a:r>
            </a:p>
          </p:txBody>
        </p:sp>
        <p:sp>
          <p:nvSpPr>
            <p:cNvPr id="13" name="Freeform 35">
              <a:extLst>
                <a:ext uri="{FF2B5EF4-FFF2-40B4-BE49-F238E27FC236}">
                  <a16:creationId xmlns:a16="http://schemas.microsoft.com/office/drawing/2014/main" id="{346014D8-AE81-4BDB-A448-730CC5B75B35}"/>
                </a:ext>
              </a:extLst>
            </p:cNvPr>
            <p:cNvSpPr>
              <a:spLocks noEditPoints="1"/>
            </p:cNvSpPr>
            <p:nvPr/>
          </p:nvSpPr>
          <p:spPr bwMode="black">
            <a:xfrm>
              <a:off x="2741562" y="1730137"/>
              <a:ext cx="609073" cy="61674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14" name="Group 13">
            <a:extLst>
              <a:ext uri="{FF2B5EF4-FFF2-40B4-BE49-F238E27FC236}">
                <a16:creationId xmlns:a16="http://schemas.microsoft.com/office/drawing/2014/main" id="{E7282656-D8E6-424B-A5B8-2FF25BB705ED}"/>
              </a:ext>
            </a:extLst>
          </p:cNvPr>
          <p:cNvGrpSpPr/>
          <p:nvPr/>
        </p:nvGrpSpPr>
        <p:grpSpPr>
          <a:xfrm>
            <a:off x="3863312" y="1038884"/>
            <a:ext cx="863522" cy="1175274"/>
            <a:chOff x="5048777" y="1462828"/>
            <a:chExt cx="1151362" cy="1567032"/>
          </a:xfrm>
        </p:grpSpPr>
        <p:sp>
          <p:nvSpPr>
            <p:cNvPr id="15" name="Oval 14">
              <a:extLst>
                <a:ext uri="{FF2B5EF4-FFF2-40B4-BE49-F238E27FC236}">
                  <a16:creationId xmlns:a16="http://schemas.microsoft.com/office/drawing/2014/main" id="{6E7B4AA4-266D-47A8-8533-163130691A4C}"/>
                </a:ext>
              </a:extLst>
            </p:cNvPr>
            <p:cNvSpPr/>
            <p:nvPr/>
          </p:nvSpPr>
          <p:spPr bwMode="auto">
            <a:xfrm>
              <a:off x="5048777"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6" name="Power BI">
              <a:extLst>
                <a:ext uri="{FF2B5EF4-FFF2-40B4-BE49-F238E27FC236}">
                  <a16:creationId xmlns:a16="http://schemas.microsoft.com/office/drawing/2014/main" id="{C4F0918F-B77A-45BB-B4E2-F73D1AAE149E}"/>
                </a:ext>
              </a:extLst>
            </p:cNvPr>
            <p:cNvSpPr txBox="1"/>
            <p:nvPr/>
          </p:nvSpPr>
          <p:spPr>
            <a:xfrm>
              <a:off x="5048777"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Usage</a:t>
              </a:r>
            </a:p>
          </p:txBody>
        </p:sp>
        <p:sp>
          <p:nvSpPr>
            <p:cNvPr id="17" name="Freeform 20">
              <a:extLst>
                <a:ext uri="{FF2B5EF4-FFF2-40B4-BE49-F238E27FC236}">
                  <a16:creationId xmlns:a16="http://schemas.microsoft.com/office/drawing/2014/main" id="{4CC728E6-319C-4939-9ADC-F45C9785A0CC}"/>
                </a:ext>
              </a:extLst>
            </p:cNvPr>
            <p:cNvSpPr>
              <a:spLocks noEditPoints="1"/>
            </p:cNvSpPr>
            <p:nvPr/>
          </p:nvSpPr>
          <p:spPr bwMode="black">
            <a:xfrm>
              <a:off x="5350086" y="1730137"/>
              <a:ext cx="574852" cy="471887"/>
            </a:xfrm>
            <a:custGeom>
              <a:avLst/>
              <a:gdLst>
                <a:gd name="T0" fmla="*/ 243 w 708"/>
                <a:gd name="T1" fmla="*/ 484 h 614"/>
                <a:gd name="T2" fmla="*/ 243 w 708"/>
                <a:gd name="T3" fmla="*/ 614 h 614"/>
                <a:gd name="T4" fmla="*/ 0 w 708"/>
                <a:gd name="T5" fmla="*/ 614 h 614"/>
                <a:gd name="T6" fmla="*/ 104 w 708"/>
                <a:gd name="T7" fmla="*/ 437 h 614"/>
                <a:gd name="T8" fmla="*/ 174 w 708"/>
                <a:gd name="T9" fmla="*/ 437 h 614"/>
                <a:gd name="T10" fmla="*/ 134 w 708"/>
                <a:gd name="T11" fmla="*/ 484 h 614"/>
                <a:gd name="T12" fmla="*/ 243 w 708"/>
                <a:gd name="T13" fmla="*/ 484 h 614"/>
                <a:gd name="T14" fmla="*/ 574 w 708"/>
                <a:gd name="T15" fmla="*/ 484 h 614"/>
                <a:gd name="T16" fmla="*/ 465 w 708"/>
                <a:gd name="T17" fmla="*/ 484 h 614"/>
                <a:gd name="T18" fmla="*/ 465 w 708"/>
                <a:gd name="T19" fmla="*/ 614 h 614"/>
                <a:gd name="T20" fmla="*/ 465 w 708"/>
                <a:gd name="T21" fmla="*/ 614 h 614"/>
                <a:gd name="T22" fmla="*/ 708 w 708"/>
                <a:gd name="T23" fmla="*/ 614 h 614"/>
                <a:gd name="T24" fmla="*/ 604 w 708"/>
                <a:gd name="T25" fmla="*/ 437 h 614"/>
                <a:gd name="T26" fmla="*/ 533 w 708"/>
                <a:gd name="T27" fmla="*/ 437 h 614"/>
                <a:gd name="T28" fmla="*/ 574 w 708"/>
                <a:gd name="T29" fmla="*/ 484 h 614"/>
                <a:gd name="T30" fmla="*/ 354 w 708"/>
                <a:gd name="T31" fmla="*/ 229 h 614"/>
                <a:gd name="T32" fmla="*/ 507 w 708"/>
                <a:gd name="T33" fmla="*/ 408 h 614"/>
                <a:gd name="T34" fmla="*/ 590 w 708"/>
                <a:gd name="T35" fmla="*/ 408 h 614"/>
                <a:gd name="T36" fmla="*/ 486 w 708"/>
                <a:gd name="T37" fmla="*/ 229 h 614"/>
                <a:gd name="T38" fmla="*/ 222 w 708"/>
                <a:gd name="T39" fmla="*/ 229 h 614"/>
                <a:gd name="T40" fmla="*/ 118 w 708"/>
                <a:gd name="T41" fmla="*/ 408 h 614"/>
                <a:gd name="T42" fmla="*/ 200 w 708"/>
                <a:gd name="T43" fmla="*/ 408 h 614"/>
                <a:gd name="T44" fmla="*/ 354 w 708"/>
                <a:gd name="T45" fmla="*/ 229 h 614"/>
                <a:gd name="T46" fmla="*/ 354 w 708"/>
                <a:gd name="T47" fmla="*/ 0 h 614"/>
                <a:gd name="T48" fmla="*/ 238 w 708"/>
                <a:gd name="T49" fmla="*/ 200 h 614"/>
                <a:gd name="T50" fmla="*/ 470 w 708"/>
                <a:gd name="T51" fmla="*/ 200 h 614"/>
                <a:gd name="T52" fmla="*/ 354 w 708"/>
                <a:gd name="T53" fmla="*/ 0 h 614"/>
                <a:gd name="T54" fmla="*/ 354 w 708"/>
                <a:gd name="T55" fmla="*/ 274 h 614"/>
                <a:gd name="T56" fmla="*/ 196 w 708"/>
                <a:gd name="T57" fmla="*/ 463 h 614"/>
                <a:gd name="T58" fmla="*/ 278 w 708"/>
                <a:gd name="T59" fmla="*/ 463 h 614"/>
                <a:gd name="T60" fmla="*/ 278 w 708"/>
                <a:gd name="T61" fmla="*/ 614 h 614"/>
                <a:gd name="T62" fmla="*/ 430 w 708"/>
                <a:gd name="T63" fmla="*/ 614 h 614"/>
                <a:gd name="T64" fmla="*/ 430 w 708"/>
                <a:gd name="T65" fmla="*/ 463 h 614"/>
                <a:gd name="T66" fmla="*/ 515 w 708"/>
                <a:gd name="T67" fmla="*/ 463 h 614"/>
                <a:gd name="T68" fmla="*/ 354 w 708"/>
                <a:gd name="T69" fmla="*/ 27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614">
                  <a:moveTo>
                    <a:pt x="243" y="484"/>
                  </a:moveTo>
                  <a:lnTo>
                    <a:pt x="243" y="614"/>
                  </a:lnTo>
                  <a:lnTo>
                    <a:pt x="0" y="614"/>
                  </a:lnTo>
                  <a:lnTo>
                    <a:pt x="104" y="437"/>
                  </a:lnTo>
                  <a:lnTo>
                    <a:pt x="174" y="437"/>
                  </a:lnTo>
                  <a:lnTo>
                    <a:pt x="134" y="484"/>
                  </a:lnTo>
                  <a:lnTo>
                    <a:pt x="243" y="484"/>
                  </a:lnTo>
                  <a:close/>
                  <a:moveTo>
                    <a:pt x="574" y="484"/>
                  </a:moveTo>
                  <a:lnTo>
                    <a:pt x="465" y="484"/>
                  </a:lnTo>
                  <a:lnTo>
                    <a:pt x="465" y="614"/>
                  </a:lnTo>
                  <a:lnTo>
                    <a:pt x="465" y="614"/>
                  </a:lnTo>
                  <a:lnTo>
                    <a:pt x="708" y="614"/>
                  </a:lnTo>
                  <a:lnTo>
                    <a:pt x="604" y="437"/>
                  </a:lnTo>
                  <a:lnTo>
                    <a:pt x="533" y="437"/>
                  </a:lnTo>
                  <a:lnTo>
                    <a:pt x="574" y="484"/>
                  </a:lnTo>
                  <a:close/>
                  <a:moveTo>
                    <a:pt x="354" y="229"/>
                  </a:moveTo>
                  <a:lnTo>
                    <a:pt x="507" y="408"/>
                  </a:lnTo>
                  <a:lnTo>
                    <a:pt x="590" y="408"/>
                  </a:lnTo>
                  <a:lnTo>
                    <a:pt x="486" y="229"/>
                  </a:lnTo>
                  <a:lnTo>
                    <a:pt x="222" y="229"/>
                  </a:lnTo>
                  <a:lnTo>
                    <a:pt x="118" y="408"/>
                  </a:lnTo>
                  <a:lnTo>
                    <a:pt x="200" y="408"/>
                  </a:lnTo>
                  <a:lnTo>
                    <a:pt x="354" y="229"/>
                  </a:lnTo>
                  <a:close/>
                  <a:moveTo>
                    <a:pt x="354" y="0"/>
                  </a:moveTo>
                  <a:lnTo>
                    <a:pt x="238" y="200"/>
                  </a:lnTo>
                  <a:lnTo>
                    <a:pt x="470" y="200"/>
                  </a:lnTo>
                  <a:lnTo>
                    <a:pt x="354" y="0"/>
                  </a:lnTo>
                  <a:close/>
                  <a:moveTo>
                    <a:pt x="354" y="274"/>
                  </a:moveTo>
                  <a:lnTo>
                    <a:pt x="196" y="463"/>
                  </a:lnTo>
                  <a:lnTo>
                    <a:pt x="278" y="463"/>
                  </a:lnTo>
                  <a:lnTo>
                    <a:pt x="278" y="614"/>
                  </a:lnTo>
                  <a:lnTo>
                    <a:pt x="430" y="614"/>
                  </a:lnTo>
                  <a:lnTo>
                    <a:pt x="430" y="463"/>
                  </a:lnTo>
                  <a:lnTo>
                    <a:pt x="515" y="463"/>
                  </a:lnTo>
                  <a:lnTo>
                    <a:pt x="354" y="274"/>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18" name="Group 17">
            <a:extLst>
              <a:ext uri="{FF2B5EF4-FFF2-40B4-BE49-F238E27FC236}">
                <a16:creationId xmlns:a16="http://schemas.microsoft.com/office/drawing/2014/main" id="{75A5440D-AE83-42E2-A5A8-625DEDC4C882}"/>
              </a:ext>
            </a:extLst>
          </p:cNvPr>
          <p:cNvGrpSpPr/>
          <p:nvPr/>
        </p:nvGrpSpPr>
        <p:grpSpPr>
          <a:xfrm>
            <a:off x="6304181" y="1048338"/>
            <a:ext cx="1149352" cy="1165820"/>
            <a:chOff x="7480902" y="1462828"/>
            <a:chExt cx="1532469" cy="1554426"/>
          </a:xfrm>
        </p:grpSpPr>
        <p:sp>
          <p:nvSpPr>
            <p:cNvPr id="19" name="Oval 18">
              <a:extLst>
                <a:ext uri="{FF2B5EF4-FFF2-40B4-BE49-F238E27FC236}">
                  <a16:creationId xmlns:a16="http://schemas.microsoft.com/office/drawing/2014/main" id="{B90E490C-069A-493D-96A3-224B82728532}"/>
                </a:ext>
              </a:extLst>
            </p:cNvPr>
            <p:cNvSpPr/>
            <p:nvPr/>
          </p:nvSpPr>
          <p:spPr bwMode="auto">
            <a:xfrm>
              <a:off x="7627136"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20" name="Power BI">
              <a:extLst>
                <a:ext uri="{FF2B5EF4-FFF2-40B4-BE49-F238E27FC236}">
                  <a16:creationId xmlns:a16="http://schemas.microsoft.com/office/drawing/2014/main" id="{7C7B9F07-6373-491E-A41D-F36795D97BD9}"/>
                </a:ext>
              </a:extLst>
            </p:cNvPr>
            <p:cNvSpPr txBox="1"/>
            <p:nvPr/>
          </p:nvSpPr>
          <p:spPr>
            <a:xfrm>
              <a:off x="7480902" y="2709478"/>
              <a:ext cx="1532469"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Health</a:t>
              </a:r>
            </a:p>
          </p:txBody>
        </p:sp>
        <p:sp>
          <p:nvSpPr>
            <p:cNvPr id="21" name="Freeform 81">
              <a:extLst>
                <a:ext uri="{FF2B5EF4-FFF2-40B4-BE49-F238E27FC236}">
                  <a16:creationId xmlns:a16="http://schemas.microsoft.com/office/drawing/2014/main" id="{99C446F0-25BF-4617-A3A9-6897757FFED7}"/>
                </a:ext>
              </a:extLst>
            </p:cNvPr>
            <p:cNvSpPr>
              <a:spLocks/>
            </p:cNvSpPr>
            <p:nvPr/>
          </p:nvSpPr>
          <p:spPr bwMode="black">
            <a:xfrm>
              <a:off x="7990677" y="1677225"/>
              <a:ext cx="424280" cy="57771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sp>
        <p:nvSpPr>
          <p:cNvPr id="22" name="TextBox 21">
            <a:extLst>
              <a:ext uri="{FF2B5EF4-FFF2-40B4-BE49-F238E27FC236}">
                <a16:creationId xmlns:a16="http://schemas.microsoft.com/office/drawing/2014/main" id="{7D33265A-EAC1-4536-920A-4968E9ABCC2F}"/>
              </a:ext>
            </a:extLst>
          </p:cNvPr>
          <p:cNvSpPr txBox="1"/>
          <p:nvPr/>
        </p:nvSpPr>
        <p:spPr>
          <a:xfrm>
            <a:off x="3219062" y="2748946"/>
            <a:ext cx="2152023" cy="923330"/>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a:solidFill>
                  <a:srgbClr val="000000"/>
                </a:solidFill>
                <a:latin typeface="Segoe UI"/>
              </a:rPr>
              <a:t>App usage  </a:t>
            </a:r>
          </a:p>
          <a:p>
            <a:pPr marL="942963" lvl="2" indent="-257175" defTabSz="685775">
              <a:buFont typeface="Courier New" panose="02070309020205020404" pitchFamily="49" charset="0"/>
              <a:buChar char="o"/>
            </a:pPr>
            <a:r>
              <a:rPr lang="en-US" sz="900">
                <a:solidFill>
                  <a:srgbClr val="000000"/>
                </a:solidFill>
                <a:latin typeface="Segoe UI"/>
              </a:rPr>
              <a:t>App launches across device platform</a:t>
            </a:r>
          </a:p>
          <a:p>
            <a:pPr marL="942963" lvl="2" indent="-257175" defTabSz="685775">
              <a:buFont typeface="Courier New" panose="02070309020205020404" pitchFamily="49" charset="0"/>
              <a:buChar char="o"/>
            </a:pPr>
            <a:r>
              <a:rPr lang="en-US" sz="900">
                <a:solidFill>
                  <a:srgbClr val="000000"/>
                </a:solidFill>
                <a:latin typeface="Segoe UI"/>
              </a:rPr>
              <a:t>App launches across player version</a:t>
            </a:r>
          </a:p>
          <a:p>
            <a:pPr marL="600075" lvl="1" indent="-257175" defTabSz="685775">
              <a:buFont typeface="Courier New" panose="02070309020205020404" pitchFamily="49" charset="0"/>
              <a:buChar char="o"/>
            </a:pPr>
            <a:endParaRPr lang="en-US" sz="1200">
              <a:solidFill>
                <a:srgbClr val="000000"/>
              </a:solidFill>
              <a:latin typeface="Segoe UI"/>
            </a:endParaRPr>
          </a:p>
        </p:txBody>
      </p:sp>
      <p:sp>
        <p:nvSpPr>
          <p:cNvPr id="23" name="TextBox 22">
            <a:extLst>
              <a:ext uri="{FF2B5EF4-FFF2-40B4-BE49-F238E27FC236}">
                <a16:creationId xmlns:a16="http://schemas.microsoft.com/office/drawing/2014/main" id="{FC30C557-428A-4522-813B-97731B86AC35}"/>
              </a:ext>
            </a:extLst>
          </p:cNvPr>
          <p:cNvSpPr txBox="1"/>
          <p:nvPr/>
        </p:nvSpPr>
        <p:spPr>
          <a:xfrm>
            <a:off x="5802845" y="2748945"/>
            <a:ext cx="2152023" cy="2077492"/>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a:solidFill>
                  <a:srgbClr val="000000"/>
                </a:solidFill>
                <a:latin typeface="Segoe UI"/>
              </a:rPr>
              <a:t>Service Performance </a:t>
            </a:r>
          </a:p>
          <a:p>
            <a:pPr marL="942963" lvl="2" indent="-257175" defTabSz="685775">
              <a:buFont typeface="Courier New" panose="02070309020205020404" pitchFamily="49" charset="0"/>
              <a:buChar char="o"/>
            </a:pPr>
            <a:r>
              <a:rPr lang="en-US" sz="900">
                <a:solidFill>
                  <a:srgbClr val="000000"/>
                </a:solidFill>
                <a:latin typeface="Segoe UI"/>
              </a:rPr>
              <a:t>Best performing service</a:t>
            </a:r>
          </a:p>
          <a:p>
            <a:pPr marL="942963" lvl="2" indent="-257175" defTabSz="685775">
              <a:buFont typeface="Courier New" panose="02070309020205020404" pitchFamily="49" charset="0"/>
              <a:buChar char="o"/>
            </a:pPr>
            <a:r>
              <a:rPr lang="en-US" sz="900">
                <a:solidFill>
                  <a:srgbClr val="000000"/>
                </a:solidFill>
                <a:latin typeface="Segoe UI"/>
              </a:rPr>
              <a:t>Least performing service</a:t>
            </a:r>
          </a:p>
          <a:p>
            <a:pPr marL="942963" lvl="2" indent="-257175" defTabSz="685775">
              <a:buFont typeface="Courier New" panose="02070309020205020404" pitchFamily="49" charset="0"/>
              <a:buChar char="o"/>
            </a:pPr>
            <a:r>
              <a:rPr lang="en-US" sz="900">
                <a:solidFill>
                  <a:srgbClr val="000000"/>
                </a:solidFill>
                <a:latin typeface="Segoe UI"/>
              </a:rPr>
              <a:t>Service response time</a:t>
            </a:r>
          </a:p>
          <a:p>
            <a:pPr marL="942963" lvl="2" indent="-257175" defTabSz="685775">
              <a:buFont typeface="Courier New" panose="02070309020205020404" pitchFamily="49" charset="0"/>
              <a:buChar char="o"/>
            </a:pPr>
            <a:r>
              <a:rPr lang="en-US" sz="900">
                <a:solidFill>
                  <a:srgbClr val="000000"/>
                </a:solidFill>
                <a:latin typeface="Segoe UI"/>
              </a:rPr>
              <a:t>And more</a:t>
            </a:r>
          </a:p>
          <a:p>
            <a:pPr marL="942963" lvl="2" indent="-257175" defTabSz="685775">
              <a:buFont typeface="Courier New" panose="02070309020205020404" pitchFamily="49" charset="0"/>
              <a:buChar char="o"/>
            </a:pPr>
            <a:endParaRPr lang="en-US" sz="9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Error reporting  </a:t>
            </a:r>
          </a:p>
          <a:p>
            <a:pPr marL="942963" lvl="2" indent="-257175" defTabSz="685775">
              <a:buFont typeface="Courier New" panose="02070309020205020404" pitchFamily="49" charset="0"/>
              <a:buChar char="o"/>
            </a:pPr>
            <a:r>
              <a:rPr lang="en-US" sz="900">
                <a:solidFill>
                  <a:srgbClr val="000000"/>
                </a:solidFill>
                <a:latin typeface="Segoe UI"/>
              </a:rPr>
              <a:t>Apps by toast error count</a:t>
            </a:r>
          </a:p>
          <a:p>
            <a:pPr marL="942963" lvl="2" indent="-257175" defTabSz="685775">
              <a:buFont typeface="Courier New" panose="02070309020205020404" pitchFamily="49" charset="0"/>
              <a:buChar char="o"/>
            </a:pPr>
            <a:r>
              <a:rPr lang="en-US" sz="900">
                <a:solidFill>
                  <a:srgbClr val="000000"/>
                </a:solidFill>
                <a:latin typeface="Segoe UI"/>
              </a:rPr>
              <a:t>Toast error trend</a:t>
            </a:r>
          </a:p>
          <a:p>
            <a:pPr marL="942963" lvl="2" indent="-257175" defTabSz="685775">
              <a:buFont typeface="Courier New" panose="02070309020205020404" pitchFamily="49" charset="0"/>
              <a:buChar char="o"/>
            </a:pPr>
            <a:r>
              <a:rPr lang="en-US" sz="900">
                <a:solidFill>
                  <a:srgbClr val="000000"/>
                </a:solidFill>
                <a:latin typeface="Segoe UI"/>
              </a:rPr>
              <a:t>Error breakdown by </a:t>
            </a:r>
            <a:r>
              <a:rPr lang="en-US" sz="900" err="1">
                <a:solidFill>
                  <a:srgbClr val="000000"/>
                </a:solidFill>
                <a:latin typeface="Segoe UI"/>
              </a:rPr>
              <a:t>httpstatus</a:t>
            </a:r>
            <a:endParaRPr lang="en-US" sz="900">
              <a:solidFill>
                <a:srgbClr val="000000"/>
              </a:solidFill>
              <a:latin typeface="Segoe UI"/>
            </a:endParaRPr>
          </a:p>
          <a:p>
            <a:pPr marL="942963" lvl="2" indent="-257175" defTabSz="685775">
              <a:buFont typeface="Courier New" panose="02070309020205020404" pitchFamily="49" charset="0"/>
              <a:buChar char="o"/>
            </a:pPr>
            <a:endParaRPr lang="en-US" sz="1200">
              <a:solidFill>
                <a:srgbClr val="000000"/>
              </a:solidFill>
              <a:latin typeface="Segoe UI"/>
            </a:endParaRPr>
          </a:p>
        </p:txBody>
      </p:sp>
    </p:spTree>
    <p:extLst>
      <p:ext uri="{BB962C8B-B14F-4D97-AF65-F5344CB8AC3E}">
        <p14:creationId xmlns:p14="http://schemas.microsoft.com/office/powerpoint/2010/main" val="9944613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E211947-8778-4739-9F77-FF4BE6E9F5D8}"/>
              </a:ext>
            </a:extLst>
          </p:cNvPr>
          <p:cNvPicPr>
            <a:picLocks noChangeAspect="1"/>
          </p:cNvPicPr>
          <p:nvPr/>
        </p:nvPicPr>
        <p:blipFill>
          <a:blip r:embed="rId3"/>
          <a:stretch>
            <a:fillRect/>
          </a:stretch>
        </p:blipFill>
        <p:spPr>
          <a:xfrm>
            <a:off x="555926" y="0"/>
            <a:ext cx="8032148" cy="5143500"/>
          </a:xfrm>
          <a:prstGeom prst="rect">
            <a:avLst/>
          </a:prstGeom>
        </p:spPr>
      </p:pic>
    </p:spTree>
    <p:extLst>
      <p:ext uri="{BB962C8B-B14F-4D97-AF65-F5344CB8AC3E}">
        <p14:creationId xmlns:p14="http://schemas.microsoft.com/office/powerpoint/2010/main" val="307002582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85331" y="88599"/>
            <a:ext cx="8263890" cy="415499"/>
          </a:xfrm>
        </p:spPr>
        <p:txBody>
          <a:bodyPr/>
          <a:lstStyle/>
          <a:p>
            <a:r>
              <a:rPr lang="en-US"/>
              <a:t>Common Data Service Admin Analytics </a:t>
            </a:r>
          </a:p>
        </p:txBody>
      </p:sp>
      <p:sp>
        <p:nvSpPr>
          <p:cNvPr id="4" name="TextBox 3">
            <a:extLst>
              <a:ext uri="{FF2B5EF4-FFF2-40B4-BE49-F238E27FC236}">
                <a16:creationId xmlns:a16="http://schemas.microsoft.com/office/drawing/2014/main" id="{FC93A8B2-26BB-4190-AC0B-B1F48AE61654}"/>
              </a:ext>
            </a:extLst>
          </p:cNvPr>
          <p:cNvSpPr txBox="1"/>
          <p:nvPr/>
        </p:nvSpPr>
        <p:spPr>
          <a:xfrm>
            <a:off x="435134" y="2628860"/>
            <a:ext cx="2462022" cy="2215991"/>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a:solidFill>
                  <a:srgbClr val="000000"/>
                </a:solidFill>
                <a:latin typeface="Segoe UI"/>
              </a:rPr>
              <a:t>#of Active users</a:t>
            </a:r>
          </a:p>
          <a:p>
            <a:pPr marL="942963" lvl="2"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Active user trends</a:t>
            </a:r>
          </a:p>
          <a:p>
            <a:pPr marL="600075" lvl="1"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Top active users</a:t>
            </a:r>
          </a:p>
          <a:p>
            <a:pPr marL="600075" lvl="1"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Mode of access</a:t>
            </a:r>
          </a:p>
          <a:p>
            <a:pPr marL="942963" lvl="2" indent="-257175" defTabSz="685775">
              <a:buFont typeface="Courier New" panose="02070309020205020404" pitchFamily="49" charset="0"/>
              <a:buChar char="o"/>
            </a:pPr>
            <a:r>
              <a:rPr lang="en-US" sz="1200">
                <a:solidFill>
                  <a:srgbClr val="000000"/>
                </a:solidFill>
                <a:latin typeface="Segoe UI"/>
              </a:rPr>
              <a:t>By OS</a:t>
            </a:r>
          </a:p>
          <a:p>
            <a:pPr marL="942963" lvl="2" indent="-257175" defTabSz="685775">
              <a:buFont typeface="Courier New" panose="02070309020205020404" pitchFamily="49" charset="0"/>
              <a:buChar char="o"/>
            </a:pPr>
            <a:r>
              <a:rPr lang="en-US" sz="1200">
                <a:solidFill>
                  <a:srgbClr val="000000"/>
                </a:solidFill>
                <a:latin typeface="Segoe UI"/>
              </a:rPr>
              <a:t>Device type</a:t>
            </a:r>
          </a:p>
          <a:p>
            <a:pPr marL="942963" lvl="2" indent="-257175" defTabSz="685775">
              <a:buFont typeface="Courier New" panose="02070309020205020404" pitchFamily="49" charset="0"/>
              <a:buChar char="o"/>
            </a:pPr>
            <a:r>
              <a:rPr lang="en-US" sz="1200">
                <a:solidFill>
                  <a:srgbClr val="000000"/>
                </a:solidFill>
                <a:latin typeface="Segoe UI"/>
              </a:rPr>
              <a:t>Browser</a:t>
            </a:r>
          </a:p>
          <a:p>
            <a:pPr marL="942963" lvl="2" indent="-257175" defTabSz="685775">
              <a:buFont typeface="Courier New" panose="02070309020205020404" pitchFamily="49" charset="0"/>
              <a:buChar char="o"/>
            </a:pPr>
            <a:r>
              <a:rPr lang="en-US" sz="1200">
                <a:solidFill>
                  <a:srgbClr val="000000"/>
                </a:solidFill>
                <a:latin typeface="Segoe UI"/>
              </a:rPr>
              <a:t>And more</a:t>
            </a:r>
          </a:p>
          <a:p>
            <a:pPr marL="342900" lvl="1" defTabSz="685775"/>
            <a:endParaRPr lang="en-US" sz="1200">
              <a:solidFill>
                <a:srgbClr val="000000"/>
              </a:solidFill>
              <a:latin typeface="Segoe UI"/>
            </a:endParaRPr>
          </a:p>
        </p:txBody>
      </p:sp>
      <p:grpSp>
        <p:nvGrpSpPr>
          <p:cNvPr id="3" name="Group 2">
            <a:extLst>
              <a:ext uri="{FF2B5EF4-FFF2-40B4-BE49-F238E27FC236}">
                <a16:creationId xmlns:a16="http://schemas.microsoft.com/office/drawing/2014/main" id="{332C7F02-5ADC-4D51-A403-6C36BD3AAA3E}"/>
              </a:ext>
            </a:extLst>
          </p:cNvPr>
          <p:cNvGrpSpPr/>
          <p:nvPr/>
        </p:nvGrpSpPr>
        <p:grpSpPr>
          <a:xfrm>
            <a:off x="1234384" y="1103564"/>
            <a:ext cx="863522" cy="1175274"/>
            <a:chOff x="2470418" y="1462828"/>
            <a:chExt cx="1151362" cy="1567032"/>
          </a:xfrm>
        </p:grpSpPr>
        <p:sp>
          <p:nvSpPr>
            <p:cNvPr id="10" name="Oval 9">
              <a:extLst>
                <a:ext uri="{FF2B5EF4-FFF2-40B4-BE49-F238E27FC236}">
                  <a16:creationId xmlns:a16="http://schemas.microsoft.com/office/drawing/2014/main" id="{9EC94E19-A579-4F8D-8D1B-60740844E18F}"/>
                </a:ext>
              </a:extLst>
            </p:cNvPr>
            <p:cNvSpPr/>
            <p:nvPr/>
          </p:nvSpPr>
          <p:spPr bwMode="auto">
            <a:xfrm>
              <a:off x="2470418"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3" name="Power BI">
              <a:extLst>
                <a:ext uri="{FF2B5EF4-FFF2-40B4-BE49-F238E27FC236}">
                  <a16:creationId xmlns:a16="http://schemas.microsoft.com/office/drawing/2014/main" id="{C8B8B970-B0FA-443D-930D-32D4BF77250E}"/>
                </a:ext>
              </a:extLst>
            </p:cNvPr>
            <p:cNvSpPr txBox="1"/>
            <p:nvPr/>
          </p:nvSpPr>
          <p:spPr>
            <a:xfrm>
              <a:off x="2470418"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Adoption</a:t>
              </a:r>
            </a:p>
          </p:txBody>
        </p:sp>
        <p:sp>
          <p:nvSpPr>
            <p:cNvPr id="18" name="Freeform 35">
              <a:extLst>
                <a:ext uri="{FF2B5EF4-FFF2-40B4-BE49-F238E27FC236}">
                  <a16:creationId xmlns:a16="http://schemas.microsoft.com/office/drawing/2014/main" id="{3EC893AB-1ABE-4C57-99DE-269E711A146D}"/>
                </a:ext>
              </a:extLst>
            </p:cNvPr>
            <p:cNvSpPr>
              <a:spLocks noEditPoints="1"/>
            </p:cNvSpPr>
            <p:nvPr/>
          </p:nvSpPr>
          <p:spPr bwMode="black">
            <a:xfrm>
              <a:off x="2741562" y="1730137"/>
              <a:ext cx="609073" cy="61674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5" name="Group 4">
            <a:extLst>
              <a:ext uri="{FF2B5EF4-FFF2-40B4-BE49-F238E27FC236}">
                <a16:creationId xmlns:a16="http://schemas.microsoft.com/office/drawing/2014/main" id="{1A4BAACE-05D9-40B8-AF72-2B41A47CD4F1}"/>
              </a:ext>
            </a:extLst>
          </p:cNvPr>
          <p:cNvGrpSpPr/>
          <p:nvPr/>
        </p:nvGrpSpPr>
        <p:grpSpPr>
          <a:xfrm>
            <a:off x="4140239" y="1103564"/>
            <a:ext cx="863522" cy="1175274"/>
            <a:chOff x="5048777" y="1462828"/>
            <a:chExt cx="1151362" cy="1567032"/>
          </a:xfrm>
        </p:grpSpPr>
        <p:sp>
          <p:nvSpPr>
            <p:cNvPr id="14" name="Oval 13">
              <a:extLst>
                <a:ext uri="{FF2B5EF4-FFF2-40B4-BE49-F238E27FC236}">
                  <a16:creationId xmlns:a16="http://schemas.microsoft.com/office/drawing/2014/main" id="{185996FE-A5DC-4555-8197-23B0A3BA8C1B}"/>
                </a:ext>
              </a:extLst>
            </p:cNvPr>
            <p:cNvSpPr/>
            <p:nvPr/>
          </p:nvSpPr>
          <p:spPr bwMode="auto">
            <a:xfrm>
              <a:off x="5048777"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5" name="Power BI">
              <a:extLst>
                <a:ext uri="{FF2B5EF4-FFF2-40B4-BE49-F238E27FC236}">
                  <a16:creationId xmlns:a16="http://schemas.microsoft.com/office/drawing/2014/main" id="{F7DB11EB-EBC2-40F9-9448-54832BC8CE12}"/>
                </a:ext>
              </a:extLst>
            </p:cNvPr>
            <p:cNvSpPr txBox="1"/>
            <p:nvPr/>
          </p:nvSpPr>
          <p:spPr>
            <a:xfrm>
              <a:off x="5048777"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Usage</a:t>
              </a:r>
            </a:p>
          </p:txBody>
        </p:sp>
        <p:sp>
          <p:nvSpPr>
            <p:cNvPr id="20" name="Freeform 20">
              <a:extLst>
                <a:ext uri="{FF2B5EF4-FFF2-40B4-BE49-F238E27FC236}">
                  <a16:creationId xmlns:a16="http://schemas.microsoft.com/office/drawing/2014/main" id="{DC98E921-9C6B-42F3-B542-91331DE114BA}"/>
                </a:ext>
              </a:extLst>
            </p:cNvPr>
            <p:cNvSpPr>
              <a:spLocks noEditPoints="1"/>
            </p:cNvSpPr>
            <p:nvPr/>
          </p:nvSpPr>
          <p:spPr bwMode="black">
            <a:xfrm>
              <a:off x="5350086" y="1730137"/>
              <a:ext cx="574852" cy="471887"/>
            </a:xfrm>
            <a:custGeom>
              <a:avLst/>
              <a:gdLst>
                <a:gd name="T0" fmla="*/ 243 w 708"/>
                <a:gd name="T1" fmla="*/ 484 h 614"/>
                <a:gd name="T2" fmla="*/ 243 w 708"/>
                <a:gd name="T3" fmla="*/ 614 h 614"/>
                <a:gd name="T4" fmla="*/ 0 w 708"/>
                <a:gd name="T5" fmla="*/ 614 h 614"/>
                <a:gd name="T6" fmla="*/ 104 w 708"/>
                <a:gd name="T7" fmla="*/ 437 h 614"/>
                <a:gd name="T8" fmla="*/ 174 w 708"/>
                <a:gd name="T9" fmla="*/ 437 h 614"/>
                <a:gd name="T10" fmla="*/ 134 w 708"/>
                <a:gd name="T11" fmla="*/ 484 h 614"/>
                <a:gd name="T12" fmla="*/ 243 w 708"/>
                <a:gd name="T13" fmla="*/ 484 h 614"/>
                <a:gd name="T14" fmla="*/ 574 w 708"/>
                <a:gd name="T15" fmla="*/ 484 h 614"/>
                <a:gd name="T16" fmla="*/ 465 w 708"/>
                <a:gd name="T17" fmla="*/ 484 h 614"/>
                <a:gd name="T18" fmla="*/ 465 w 708"/>
                <a:gd name="T19" fmla="*/ 614 h 614"/>
                <a:gd name="T20" fmla="*/ 465 w 708"/>
                <a:gd name="T21" fmla="*/ 614 h 614"/>
                <a:gd name="T22" fmla="*/ 708 w 708"/>
                <a:gd name="T23" fmla="*/ 614 h 614"/>
                <a:gd name="T24" fmla="*/ 604 w 708"/>
                <a:gd name="T25" fmla="*/ 437 h 614"/>
                <a:gd name="T26" fmla="*/ 533 w 708"/>
                <a:gd name="T27" fmla="*/ 437 h 614"/>
                <a:gd name="T28" fmla="*/ 574 w 708"/>
                <a:gd name="T29" fmla="*/ 484 h 614"/>
                <a:gd name="T30" fmla="*/ 354 w 708"/>
                <a:gd name="T31" fmla="*/ 229 h 614"/>
                <a:gd name="T32" fmla="*/ 507 w 708"/>
                <a:gd name="T33" fmla="*/ 408 h 614"/>
                <a:gd name="T34" fmla="*/ 590 w 708"/>
                <a:gd name="T35" fmla="*/ 408 h 614"/>
                <a:gd name="T36" fmla="*/ 486 w 708"/>
                <a:gd name="T37" fmla="*/ 229 h 614"/>
                <a:gd name="T38" fmla="*/ 222 w 708"/>
                <a:gd name="T39" fmla="*/ 229 h 614"/>
                <a:gd name="T40" fmla="*/ 118 w 708"/>
                <a:gd name="T41" fmla="*/ 408 h 614"/>
                <a:gd name="T42" fmla="*/ 200 w 708"/>
                <a:gd name="T43" fmla="*/ 408 h 614"/>
                <a:gd name="T44" fmla="*/ 354 w 708"/>
                <a:gd name="T45" fmla="*/ 229 h 614"/>
                <a:gd name="T46" fmla="*/ 354 w 708"/>
                <a:gd name="T47" fmla="*/ 0 h 614"/>
                <a:gd name="T48" fmla="*/ 238 w 708"/>
                <a:gd name="T49" fmla="*/ 200 h 614"/>
                <a:gd name="T50" fmla="*/ 470 w 708"/>
                <a:gd name="T51" fmla="*/ 200 h 614"/>
                <a:gd name="T52" fmla="*/ 354 w 708"/>
                <a:gd name="T53" fmla="*/ 0 h 614"/>
                <a:gd name="T54" fmla="*/ 354 w 708"/>
                <a:gd name="T55" fmla="*/ 274 h 614"/>
                <a:gd name="T56" fmla="*/ 196 w 708"/>
                <a:gd name="T57" fmla="*/ 463 h 614"/>
                <a:gd name="T58" fmla="*/ 278 w 708"/>
                <a:gd name="T59" fmla="*/ 463 h 614"/>
                <a:gd name="T60" fmla="*/ 278 w 708"/>
                <a:gd name="T61" fmla="*/ 614 h 614"/>
                <a:gd name="T62" fmla="*/ 430 w 708"/>
                <a:gd name="T63" fmla="*/ 614 h 614"/>
                <a:gd name="T64" fmla="*/ 430 w 708"/>
                <a:gd name="T65" fmla="*/ 463 h 614"/>
                <a:gd name="T66" fmla="*/ 515 w 708"/>
                <a:gd name="T67" fmla="*/ 463 h 614"/>
                <a:gd name="T68" fmla="*/ 354 w 708"/>
                <a:gd name="T69" fmla="*/ 27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614">
                  <a:moveTo>
                    <a:pt x="243" y="484"/>
                  </a:moveTo>
                  <a:lnTo>
                    <a:pt x="243" y="614"/>
                  </a:lnTo>
                  <a:lnTo>
                    <a:pt x="0" y="614"/>
                  </a:lnTo>
                  <a:lnTo>
                    <a:pt x="104" y="437"/>
                  </a:lnTo>
                  <a:lnTo>
                    <a:pt x="174" y="437"/>
                  </a:lnTo>
                  <a:lnTo>
                    <a:pt x="134" y="484"/>
                  </a:lnTo>
                  <a:lnTo>
                    <a:pt x="243" y="484"/>
                  </a:lnTo>
                  <a:close/>
                  <a:moveTo>
                    <a:pt x="574" y="484"/>
                  </a:moveTo>
                  <a:lnTo>
                    <a:pt x="465" y="484"/>
                  </a:lnTo>
                  <a:lnTo>
                    <a:pt x="465" y="614"/>
                  </a:lnTo>
                  <a:lnTo>
                    <a:pt x="465" y="614"/>
                  </a:lnTo>
                  <a:lnTo>
                    <a:pt x="708" y="614"/>
                  </a:lnTo>
                  <a:lnTo>
                    <a:pt x="604" y="437"/>
                  </a:lnTo>
                  <a:lnTo>
                    <a:pt x="533" y="437"/>
                  </a:lnTo>
                  <a:lnTo>
                    <a:pt x="574" y="484"/>
                  </a:lnTo>
                  <a:close/>
                  <a:moveTo>
                    <a:pt x="354" y="229"/>
                  </a:moveTo>
                  <a:lnTo>
                    <a:pt x="507" y="408"/>
                  </a:lnTo>
                  <a:lnTo>
                    <a:pt x="590" y="408"/>
                  </a:lnTo>
                  <a:lnTo>
                    <a:pt x="486" y="229"/>
                  </a:lnTo>
                  <a:lnTo>
                    <a:pt x="222" y="229"/>
                  </a:lnTo>
                  <a:lnTo>
                    <a:pt x="118" y="408"/>
                  </a:lnTo>
                  <a:lnTo>
                    <a:pt x="200" y="408"/>
                  </a:lnTo>
                  <a:lnTo>
                    <a:pt x="354" y="229"/>
                  </a:lnTo>
                  <a:close/>
                  <a:moveTo>
                    <a:pt x="354" y="0"/>
                  </a:moveTo>
                  <a:lnTo>
                    <a:pt x="238" y="200"/>
                  </a:lnTo>
                  <a:lnTo>
                    <a:pt x="470" y="200"/>
                  </a:lnTo>
                  <a:lnTo>
                    <a:pt x="354" y="0"/>
                  </a:lnTo>
                  <a:close/>
                  <a:moveTo>
                    <a:pt x="354" y="274"/>
                  </a:moveTo>
                  <a:lnTo>
                    <a:pt x="196" y="463"/>
                  </a:lnTo>
                  <a:lnTo>
                    <a:pt x="278" y="463"/>
                  </a:lnTo>
                  <a:lnTo>
                    <a:pt x="278" y="614"/>
                  </a:lnTo>
                  <a:lnTo>
                    <a:pt x="430" y="614"/>
                  </a:lnTo>
                  <a:lnTo>
                    <a:pt x="430" y="463"/>
                  </a:lnTo>
                  <a:lnTo>
                    <a:pt x="515" y="463"/>
                  </a:lnTo>
                  <a:lnTo>
                    <a:pt x="354" y="274"/>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22" name="Group 21">
            <a:extLst>
              <a:ext uri="{FF2B5EF4-FFF2-40B4-BE49-F238E27FC236}">
                <a16:creationId xmlns:a16="http://schemas.microsoft.com/office/drawing/2014/main" id="{0B6943B3-A556-4C69-A7E9-FA3607EC12A4}"/>
              </a:ext>
            </a:extLst>
          </p:cNvPr>
          <p:cNvGrpSpPr/>
          <p:nvPr/>
        </p:nvGrpSpPr>
        <p:grpSpPr>
          <a:xfrm>
            <a:off x="7001422" y="1103563"/>
            <a:ext cx="1082872" cy="1165820"/>
            <a:chOff x="7480902" y="1462828"/>
            <a:chExt cx="1443829" cy="1554426"/>
          </a:xfrm>
        </p:grpSpPr>
        <p:sp>
          <p:nvSpPr>
            <p:cNvPr id="16" name="Oval 15">
              <a:extLst>
                <a:ext uri="{FF2B5EF4-FFF2-40B4-BE49-F238E27FC236}">
                  <a16:creationId xmlns:a16="http://schemas.microsoft.com/office/drawing/2014/main" id="{32080DCF-6D66-44A8-B18B-FAA12A5B646E}"/>
                </a:ext>
              </a:extLst>
            </p:cNvPr>
            <p:cNvSpPr/>
            <p:nvPr/>
          </p:nvSpPr>
          <p:spPr bwMode="auto">
            <a:xfrm>
              <a:off x="7627136"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7" name="Power BI">
              <a:extLst>
                <a:ext uri="{FF2B5EF4-FFF2-40B4-BE49-F238E27FC236}">
                  <a16:creationId xmlns:a16="http://schemas.microsoft.com/office/drawing/2014/main" id="{505861A1-9E16-493B-93E8-6BF2CFA172A2}"/>
                </a:ext>
              </a:extLst>
            </p:cNvPr>
            <p:cNvSpPr txBox="1"/>
            <p:nvPr/>
          </p:nvSpPr>
          <p:spPr>
            <a:xfrm>
              <a:off x="7480902" y="2709478"/>
              <a:ext cx="1443829"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Health</a:t>
              </a:r>
            </a:p>
          </p:txBody>
        </p:sp>
        <p:sp>
          <p:nvSpPr>
            <p:cNvPr id="21" name="Freeform 81">
              <a:extLst>
                <a:ext uri="{FF2B5EF4-FFF2-40B4-BE49-F238E27FC236}">
                  <a16:creationId xmlns:a16="http://schemas.microsoft.com/office/drawing/2014/main" id="{D4953C73-2C8C-4ACC-90D1-64474D43CC8A}"/>
                </a:ext>
              </a:extLst>
            </p:cNvPr>
            <p:cNvSpPr>
              <a:spLocks/>
            </p:cNvSpPr>
            <p:nvPr/>
          </p:nvSpPr>
          <p:spPr bwMode="black">
            <a:xfrm>
              <a:off x="7990677" y="1677225"/>
              <a:ext cx="424280" cy="57771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sp>
        <p:nvSpPr>
          <p:cNvPr id="23" name="TextBox 22">
            <a:extLst>
              <a:ext uri="{FF2B5EF4-FFF2-40B4-BE49-F238E27FC236}">
                <a16:creationId xmlns:a16="http://schemas.microsoft.com/office/drawing/2014/main" id="{D58CAC72-B560-4B5D-8563-D0EDD8F29D1B}"/>
              </a:ext>
            </a:extLst>
          </p:cNvPr>
          <p:cNvSpPr txBox="1"/>
          <p:nvPr/>
        </p:nvSpPr>
        <p:spPr>
          <a:xfrm>
            <a:off x="6477466" y="2425892"/>
            <a:ext cx="2130785" cy="2308324"/>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a:solidFill>
                  <a:srgbClr val="000000"/>
                </a:solidFill>
                <a:latin typeface="Segoe UI"/>
              </a:rPr>
              <a:t>System jobs analysis</a:t>
            </a:r>
          </a:p>
          <a:p>
            <a:pPr marL="942963" lvl="2" indent="-257175" defTabSz="685775">
              <a:buFont typeface="Courier New" panose="02070309020205020404" pitchFamily="49" charset="0"/>
              <a:buChar char="o"/>
            </a:pPr>
            <a:r>
              <a:rPr lang="en-US" sz="900">
                <a:solidFill>
                  <a:srgbClr val="000000"/>
                </a:solidFill>
                <a:latin typeface="Segoe UI"/>
              </a:rPr>
              <a:t>Pass rate</a:t>
            </a:r>
          </a:p>
          <a:p>
            <a:pPr marL="942963" lvl="2" indent="-257175" defTabSz="685775">
              <a:buFont typeface="Courier New" panose="02070309020205020404" pitchFamily="49" charset="0"/>
              <a:buChar char="o"/>
            </a:pPr>
            <a:r>
              <a:rPr lang="en-US" sz="900">
                <a:solidFill>
                  <a:srgbClr val="000000"/>
                </a:solidFill>
                <a:latin typeface="Segoe UI"/>
              </a:rPr>
              <a:t>Throughput</a:t>
            </a:r>
          </a:p>
          <a:p>
            <a:pPr marL="942963" lvl="2" indent="-257175" defTabSz="685775">
              <a:buFont typeface="Courier New" panose="02070309020205020404" pitchFamily="49" charset="0"/>
              <a:buChar char="o"/>
            </a:pPr>
            <a:r>
              <a:rPr lang="en-US" sz="900">
                <a:solidFill>
                  <a:srgbClr val="000000"/>
                </a:solidFill>
                <a:latin typeface="Segoe UI"/>
              </a:rPr>
              <a:t>Top failures</a:t>
            </a:r>
          </a:p>
          <a:p>
            <a:pPr marL="942963" lvl="2" indent="-257175" defTabSz="685775">
              <a:buFont typeface="Courier New" panose="02070309020205020404" pitchFamily="49" charset="0"/>
              <a:buChar char="o"/>
            </a:pPr>
            <a:r>
              <a:rPr lang="en-US" sz="900">
                <a:solidFill>
                  <a:srgbClr val="000000"/>
                </a:solidFill>
                <a:latin typeface="Segoe UI"/>
              </a:rPr>
              <a:t>Backlog</a:t>
            </a:r>
          </a:p>
          <a:p>
            <a:pPr marL="942963" lvl="2"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Plug-in analysis</a:t>
            </a:r>
          </a:p>
          <a:p>
            <a:pPr marL="942963" lvl="2" indent="-257175" defTabSz="685775">
              <a:buFont typeface="Courier New" panose="02070309020205020404" pitchFamily="49" charset="0"/>
              <a:buChar char="o"/>
            </a:pPr>
            <a:r>
              <a:rPr lang="en-US" sz="900">
                <a:solidFill>
                  <a:srgbClr val="000000"/>
                </a:solidFill>
                <a:latin typeface="Segoe UI"/>
              </a:rPr>
              <a:t>Pass rate</a:t>
            </a:r>
          </a:p>
          <a:p>
            <a:pPr marL="942963" lvl="2" indent="-257175" defTabSz="685775">
              <a:buFont typeface="Courier New" panose="02070309020205020404" pitchFamily="49" charset="0"/>
              <a:buChar char="o"/>
            </a:pPr>
            <a:r>
              <a:rPr lang="en-US" sz="900">
                <a:solidFill>
                  <a:srgbClr val="000000"/>
                </a:solidFill>
                <a:latin typeface="Segoe UI"/>
              </a:rPr>
              <a:t>Execution time</a:t>
            </a:r>
          </a:p>
          <a:p>
            <a:pPr marL="942963" lvl="2" indent="-257175" defTabSz="685775">
              <a:buFont typeface="Courier New" panose="02070309020205020404" pitchFamily="49" charset="0"/>
              <a:buChar char="o"/>
            </a:pPr>
            <a:r>
              <a:rPr lang="en-US" sz="900">
                <a:solidFill>
                  <a:srgbClr val="000000"/>
                </a:solidFill>
                <a:latin typeface="Segoe UI"/>
              </a:rPr>
              <a:t>Top failures</a:t>
            </a:r>
          </a:p>
          <a:p>
            <a:pPr marL="942963" lvl="2"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API calls analysis</a:t>
            </a:r>
          </a:p>
          <a:p>
            <a:pPr marL="942963" lvl="2" indent="-257175" defTabSz="685775">
              <a:buFont typeface="Courier New" panose="02070309020205020404" pitchFamily="49" charset="0"/>
              <a:buChar char="o"/>
            </a:pPr>
            <a:r>
              <a:rPr lang="en-US" sz="900">
                <a:solidFill>
                  <a:srgbClr val="000000"/>
                </a:solidFill>
                <a:latin typeface="Segoe UI"/>
              </a:rPr>
              <a:t>Pass rate</a:t>
            </a:r>
          </a:p>
          <a:p>
            <a:pPr marL="942963" lvl="2" indent="-257175" defTabSz="685775">
              <a:buFont typeface="Courier New" panose="02070309020205020404" pitchFamily="49" charset="0"/>
              <a:buChar char="o"/>
            </a:pPr>
            <a:r>
              <a:rPr lang="en-US" sz="900">
                <a:solidFill>
                  <a:srgbClr val="000000"/>
                </a:solidFill>
                <a:latin typeface="Segoe UI"/>
              </a:rPr>
              <a:t>Most used </a:t>
            </a:r>
            <a:r>
              <a:rPr lang="en-US" sz="900" err="1">
                <a:solidFill>
                  <a:srgbClr val="000000"/>
                </a:solidFill>
                <a:latin typeface="Segoe UI"/>
              </a:rPr>
              <a:t>Api’s</a:t>
            </a:r>
            <a:endParaRPr lang="en-US" sz="900">
              <a:solidFill>
                <a:srgbClr val="000000"/>
              </a:solidFill>
              <a:latin typeface="Segoe UI"/>
            </a:endParaRPr>
          </a:p>
          <a:p>
            <a:pPr marL="942963" lvl="2" indent="-257175" defTabSz="685775">
              <a:buFont typeface="Courier New" panose="02070309020205020404" pitchFamily="49" charset="0"/>
              <a:buChar char="o"/>
            </a:pPr>
            <a:r>
              <a:rPr lang="en-US" sz="900">
                <a:solidFill>
                  <a:srgbClr val="000000"/>
                </a:solidFill>
                <a:latin typeface="Segoe UI"/>
              </a:rPr>
              <a:t>Top failures</a:t>
            </a:r>
          </a:p>
        </p:txBody>
      </p:sp>
      <p:sp>
        <p:nvSpPr>
          <p:cNvPr id="24" name="TextBox 23">
            <a:extLst>
              <a:ext uri="{FF2B5EF4-FFF2-40B4-BE49-F238E27FC236}">
                <a16:creationId xmlns:a16="http://schemas.microsoft.com/office/drawing/2014/main" id="{FB33E03F-9DEE-4A52-AC2B-14FD1CAF3538}"/>
              </a:ext>
            </a:extLst>
          </p:cNvPr>
          <p:cNvSpPr txBox="1"/>
          <p:nvPr/>
        </p:nvSpPr>
        <p:spPr>
          <a:xfrm>
            <a:off x="3289391" y="2628860"/>
            <a:ext cx="2462022" cy="1800493"/>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a:solidFill>
                  <a:srgbClr val="000000"/>
                </a:solidFill>
                <a:latin typeface="Segoe UI"/>
              </a:rPr>
              <a:t>Most used out of the box entities</a:t>
            </a:r>
          </a:p>
          <a:p>
            <a:pPr marL="600075" lvl="1" indent="-257175" defTabSz="685775">
              <a:buFont typeface="Courier New" panose="02070309020205020404" pitchFamily="49" charset="0"/>
              <a:buChar char="o"/>
            </a:pPr>
            <a:endParaRPr lang="en-US" sz="9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Most used custom entities</a:t>
            </a:r>
          </a:p>
          <a:p>
            <a:pPr marL="600075" lvl="1"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Activities performed (CRUD)</a:t>
            </a:r>
          </a:p>
          <a:p>
            <a:pPr marL="600075" lvl="1"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System jobs, Plug-in’s and API call usage</a:t>
            </a:r>
          </a:p>
        </p:txBody>
      </p:sp>
    </p:spTree>
    <p:extLst>
      <p:ext uri="{BB962C8B-B14F-4D97-AF65-F5344CB8AC3E}">
        <p14:creationId xmlns:p14="http://schemas.microsoft.com/office/powerpoint/2010/main" val="4959543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2EF04-E0E2-4D7D-B8C6-EA99C9142864}"/>
              </a:ext>
            </a:extLst>
          </p:cNvPr>
          <p:cNvPicPr>
            <a:picLocks noChangeAspect="1"/>
          </p:cNvPicPr>
          <p:nvPr/>
        </p:nvPicPr>
        <p:blipFill>
          <a:blip r:embed="rId3"/>
          <a:stretch>
            <a:fillRect/>
          </a:stretch>
        </p:blipFill>
        <p:spPr>
          <a:xfrm>
            <a:off x="555926" y="0"/>
            <a:ext cx="8032148" cy="5143500"/>
          </a:xfrm>
          <a:prstGeom prst="rect">
            <a:avLst/>
          </a:prstGeom>
        </p:spPr>
      </p:pic>
    </p:spTree>
    <p:extLst>
      <p:ext uri="{BB962C8B-B14F-4D97-AF65-F5344CB8AC3E}">
        <p14:creationId xmlns:p14="http://schemas.microsoft.com/office/powerpoint/2010/main" val="122217788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85331" y="88599"/>
            <a:ext cx="8263890" cy="415499"/>
          </a:xfrm>
        </p:spPr>
        <p:txBody>
          <a:bodyPr/>
          <a:lstStyle/>
          <a:p>
            <a:r>
              <a:rPr lang="en-US" dirty="0"/>
              <a:t>Power Automate Environment Admin Analytics </a:t>
            </a:r>
          </a:p>
        </p:txBody>
      </p:sp>
      <p:sp>
        <p:nvSpPr>
          <p:cNvPr id="4" name="TextBox 3">
            <a:extLst>
              <a:ext uri="{FF2B5EF4-FFF2-40B4-BE49-F238E27FC236}">
                <a16:creationId xmlns:a16="http://schemas.microsoft.com/office/drawing/2014/main" id="{FC93A8B2-26BB-4190-AC0B-B1F48AE61654}"/>
              </a:ext>
            </a:extLst>
          </p:cNvPr>
          <p:cNvSpPr txBox="1"/>
          <p:nvPr/>
        </p:nvSpPr>
        <p:spPr>
          <a:xfrm>
            <a:off x="435134" y="2628859"/>
            <a:ext cx="2462022" cy="1523494"/>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latin typeface="Segoe UI"/>
              </a:rPr>
              <a:t>Types of flows created</a:t>
            </a:r>
          </a:p>
          <a:p>
            <a:pPr marL="942963" lvl="2" indent="-257175" defTabSz="685775">
              <a:buFont typeface="Courier New" panose="02070309020205020404" pitchFamily="49" charset="0"/>
              <a:buChar char="o"/>
            </a:pPr>
            <a:r>
              <a:rPr lang="en-US" sz="900" dirty="0">
                <a:solidFill>
                  <a:srgbClr val="000000"/>
                </a:solidFill>
                <a:latin typeface="Segoe UI"/>
              </a:rPr>
              <a:t>Button click</a:t>
            </a:r>
          </a:p>
          <a:p>
            <a:pPr marL="942963" lvl="2" indent="-257175" defTabSz="685775">
              <a:buFont typeface="Courier New" panose="02070309020205020404" pitchFamily="49" charset="0"/>
              <a:buChar char="o"/>
            </a:pPr>
            <a:r>
              <a:rPr lang="en-US" sz="900" dirty="0">
                <a:solidFill>
                  <a:srgbClr val="000000"/>
                </a:solidFill>
                <a:latin typeface="Segoe UI"/>
              </a:rPr>
              <a:t>Scheduled </a:t>
            </a:r>
          </a:p>
          <a:p>
            <a:pPr marL="942963" lvl="2" indent="-257175" defTabSz="685775">
              <a:buFont typeface="Courier New" panose="02070309020205020404" pitchFamily="49" charset="0"/>
              <a:buChar char="o"/>
            </a:pPr>
            <a:r>
              <a:rPr lang="en-US" sz="900" dirty="0">
                <a:solidFill>
                  <a:srgbClr val="000000"/>
                </a:solidFill>
                <a:latin typeface="Segoe UI"/>
              </a:rPr>
              <a:t>System events</a:t>
            </a:r>
          </a:p>
          <a:p>
            <a:pPr marL="942963" lvl="2"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Flow creation trends</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Created flow list view</a:t>
            </a:r>
          </a:p>
          <a:p>
            <a:pPr marL="342900" lvl="1" defTabSz="685775"/>
            <a:endParaRPr lang="en-US" sz="1200" dirty="0">
              <a:solidFill>
                <a:srgbClr val="000000"/>
              </a:solidFill>
              <a:latin typeface="Segoe UI"/>
            </a:endParaRPr>
          </a:p>
        </p:txBody>
      </p:sp>
      <p:grpSp>
        <p:nvGrpSpPr>
          <p:cNvPr id="3" name="Group 2">
            <a:extLst>
              <a:ext uri="{FF2B5EF4-FFF2-40B4-BE49-F238E27FC236}">
                <a16:creationId xmlns:a16="http://schemas.microsoft.com/office/drawing/2014/main" id="{332C7F02-5ADC-4D51-A403-6C36BD3AAA3E}"/>
              </a:ext>
            </a:extLst>
          </p:cNvPr>
          <p:cNvGrpSpPr/>
          <p:nvPr/>
        </p:nvGrpSpPr>
        <p:grpSpPr>
          <a:xfrm>
            <a:off x="1334964" y="1097121"/>
            <a:ext cx="863522" cy="1175274"/>
            <a:chOff x="2470418" y="1462828"/>
            <a:chExt cx="1151362" cy="1567032"/>
          </a:xfrm>
        </p:grpSpPr>
        <p:sp>
          <p:nvSpPr>
            <p:cNvPr id="10" name="Oval 9">
              <a:extLst>
                <a:ext uri="{FF2B5EF4-FFF2-40B4-BE49-F238E27FC236}">
                  <a16:creationId xmlns:a16="http://schemas.microsoft.com/office/drawing/2014/main" id="{9EC94E19-A579-4F8D-8D1B-60740844E18F}"/>
                </a:ext>
              </a:extLst>
            </p:cNvPr>
            <p:cNvSpPr/>
            <p:nvPr/>
          </p:nvSpPr>
          <p:spPr bwMode="auto">
            <a:xfrm>
              <a:off x="2470418"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3" name="Power BI">
              <a:extLst>
                <a:ext uri="{FF2B5EF4-FFF2-40B4-BE49-F238E27FC236}">
                  <a16:creationId xmlns:a16="http://schemas.microsoft.com/office/drawing/2014/main" id="{C8B8B970-B0FA-443D-930D-32D4BF77250E}"/>
                </a:ext>
              </a:extLst>
            </p:cNvPr>
            <p:cNvSpPr txBox="1"/>
            <p:nvPr/>
          </p:nvSpPr>
          <p:spPr>
            <a:xfrm>
              <a:off x="2470418"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Adoption</a:t>
              </a:r>
            </a:p>
          </p:txBody>
        </p:sp>
        <p:sp>
          <p:nvSpPr>
            <p:cNvPr id="18" name="Freeform 35">
              <a:extLst>
                <a:ext uri="{FF2B5EF4-FFF2-40B4-BE49-F238E27FC236}">
                  <a16:creationId xmlns:a16="http://schemas.microsoft.com/office/drawing/2014/main" id="{3EC893AB-1ABE-4C57-99DE-269E711A146D}"/>
                </a:ext>
              </a:extLst>
            </p:cNvPr>
            <p:cNvSpPr>
              <a:spLocks noEditPoints="1"/>
            </p:cNvSpPr>
            <p:nvPr/>
          </p:nvSpPr>
          <p:spPr bwMode="black">
            <a:xfrm>
              <a:off x="2741562" y="1730137"/>
              <a:ext cx="609073" cy="61674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5" name="Group 4">
            <a:extLst>
              <a:ext uri="{FF2B5EF4-FFF2-40B4-BE49-F238E27FC236}">
                <a16:creationId xmlns:a16="http://schemas.microsoft.com/office/drawing/2014/main" id="{1A4BAACE-05D9-40B8-AF72-2B41A47CD4F1}"/>
              </a:ext>
            </a:extLst>
          </p:cNvPr>
          <p:cNvGrpSpPr/>
          <p:nvPr/>
        </p:nvGrpSpPr>
        <p:grpSpPr>
          <a:xfrm>
            <a:off x="4072092" y="1103564"/>
            <a:ext cx="863522" cy="1175274"/>
            <a:chOff x="5048777" y="1462828"/>
            <a:chExt cx="1151362" cy="1567032"/>
          </a:xfrm>
        </p:grpSpPr>
        <p:sp>
          <p:nvSpPr>
            <p:cNvPr id="14" name="Oval 13">
              <a:extLst>
                <a:ext uri="{FF2B5EF4-FFF2-40B4-BE49-F238E27FC236}">
                  <a16:creationId xmlns:a16="http://schemas.microsoft.com/office/drawing/2014/main" id="{185996FE-A5DC-4555-8197-23B0A3BA8C1B}"/>
                </a:ext>
              </a:extLst>
            </p:cNvPr>
            <p:cNvSpPr/>
            <p:nvPr/>
          </p:nvSpPr>
          <p:spPr bwMode="auto">
            <a:xfrm>
              <a:off x="5048777"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5" name="Power BI">
              <a:extLst>
                <a:ext uri="{FF2B5EF4-FFF2-40B4-BE49-F238E27FC236}">
                  <a16:creationId xmlns:a16="http://schemas.microsoft.com/office/drawing/2014/main" id="{F7DB11EB-EBC2-40F9-9448-54832BC8CE12}"/>
                </a:ext>
              </a:extLst>
            </p:cNvPr>
            <p:cNvSpPr txBox="1"/>
            <p:nvPr/>
          </p:nvSpPr>
          <p:spPr>
            <a:xfrm>
              <a:off x="5048777"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Usage</a:t>
              </a:r>
            </a:p>
          </p:txBody>
        </p:sp>
        <p:sp>
          <p:nvSpPr>
            <p:cNvPr id="20" name="Freeform 20">
              <a:extLst>
                <a:ext uri="{FF2B5EF4-FFF2-40B4-BE49-F238E27FC236}">
                  <a16:creationId xmlns:a16="http://schemas.microsoft.com/office/drawing/2014/main" id="{DC98E921-9C6B-42F3-B542-91331DE114BA}"/>
                </a:ext>
              </a:extLst>
            </p:cNvPr>
            <p:cNvSpPr>
              <a:spLocks noEditPoints="1"/>
            </p:cNvSpPr>
            <p:nvPr/>
          </p:nvSpPr>
          <p:spPr bwMode="black">
            <a:xfrm>
              <a:off x="5350086" y="1730137"/>
              <a:ext cx="574852" cy="471887"/>
            </a:xfrm>
            <a:custGeom>
              <a:avLst/>
              <a:gdLst>
                <a:gd name="T0" fmla="*/ 243 w 708"/>
                <a:gd name="T1" fmla="*/ 484 h 614"/>
                <a:gd name="T2" fmla="*/ 243 w 708"/>
                <a:gd name="T3" fmla="*/ 614 h 614"/>
                <a:gd name="T4" fmla="*/ 0 w 708"/>
                <a:gd name="T5" fmla="*/ 614 h 614"/>
                <a:gd name="T6" fmla="*/ 104 w 708"/>
                <a:gd name="T7" fmla="*/ 437 h 614"/>
                <a:gd name="T8" fmla="*/ 174 w 708"/>
                <a:gd name="T9" fmla="*/ 437 h 614"/>
                <a:gd name="T10" fmla="*/ 134 w 708"/>
                <a:gd name="T11" fmla="*/ 484 h 614"/>
                <a:gd name="T12" fmla="*/ 243 w 708"/>
                <a:gd name="T13" fmla="*/ 484 h 614"/>
                <a:gd name="T14" fmla="*/ 574 w 708"/>
                <a:gd name="T15" fmla="*/ 484 h 614"/>
                <a:gd name="T16" fmla="*/ 465 w 708"/>
                <a:gd name="T17" fmla="*/ 484 h 614"/>
                <a:gd name="T18" fmla="*/ 465 w 708"/>
                <a:gd name="T19" fmla="*/ 614 h 614"/>
                <a:gd name="T20" fmla="*/ 465 w 708"/>
                <a:gd name="T21" fmla="*/ 614 h 614"/>
                <a:gd name="T22" fmla="*/ 708 w 708"/>
                <a:gd name="T23" fmla="*/ 614 h 614"/>
                <a:gd name="T24" fmla="*/ 604 w 708"/>
                <a:gd name="T25" fmla="*/ 437 h 614"/>
                <a:gd name="T26" fmla="*/ 533 w 708"/>
                <a:gd name="T27" fmla="*/ 437 h 614"/>
                <a:gd name="T28" fmla="*/ 574 w 708"/>
                <a:gd name="T29" fmla="*/ 484 h 614"/>
                <a:gd name="T30" fmla="*/ 354 w 708"/>
                <a:gd name="T31" fmla="*/ 229 h 614"/>
                <a:gd name="T32" fmla="*/ 507 w 708"/>
                <a:gd name="T33" fmla="*/ 408 h 614"/>
                <a:gd name="T34" fmla="*/ 590 w 708"/>
                <a:gd name="T35" fmla="*/ 408 h 614"/>
                <a:gd name="T36" fmla="*/ 486 w 708"/>
                <a:gd name="T37" fmla="*/ 229 h 614"/>
                <a:gd name="T38" fmla="*/ 222 w 708"/>
                <a:gd name="T39" fmla="*/ 229 h 614"/>
                <a:gd name="T40" fmla="*/ 118 w 708"/>
                <a:gd name="T41" fmla="*/ 408 h 614"/>
                <a:gd name="T42" fmla="*/ 200 w 708"/>
                <a:gd name="T43" fmla="*/ 408 h 614"/>
                <a:gd name="T44" fmla="*/ 354 w 708"/>
                <a:gd name="T45" fmla="*/ 229 h 614"/>
                <a:gd name="T46" fmla="*/ 354 w 708"/>
                <a:gd name="T47" fmla="*/ 0 h 614"/>
                <a:gd name="T48" fmla="*/ 238 w 708"/>
                <a:gd name="T49" fmla="*/ 200 h 614"/>
                <a:gd name="T50" fmla="*/ 470 w 708"/>
                <a:gd name="T51" fmla="*/ 200 h 614"/>
                <a:gd name="T52" fmla="*/ 354 w 708"/>
                <a:gd name="T53" fmla="*/ 0 h 614"/>
                <a:gd name="T54" fmla="*/ 354 w 708"/>
                <a:gd name="T55" fmla="*/ 274 h 614"/>
                <a:gd name="T56" fmla="*/ 196 w 708"/>
                <a:gd name="T57" fmla="*/ 463 h 614"/>
                <a:gd name="T58" fmla="*/ 278 w 708"/>
                <a:gd name="T59" fmla="*/ 463 h 614"/>
                <a:gd name="T60" fmla="*/ 278 w 708"/>
                <a:gd name="T61" fmla="*/ 614 h 614"/>
                <a:gd name="T62" fmla="*/ 430 w 708"/>
                <a:gd name="T63" fmla="*/ 614 h 614"/>
                <a:gd name="T64" fmla="*/ 430 w 708"/>
                <a:gd name="T65" fmla="*/ 463 h 614"/>
                <a:gd name="T66" fmla="*/ 515 w 708"/>
                <a:gd name="T67" fmla="*/ 463 h 614"/>
                <a:gd name="T68" fmla="*/ 354 w 708"/>
                <a:gd name="T69" fmla="*/ 27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614">
                  <a:moveTo>
                    <a:pt x="243" y="484"/>
                  </a:moveTo>
                  <a:lnTo>
                    <a:pt x="243" y="614"/>
                  </a:lnTo>
                  <a:lnTo>
                    <a:pt x="0" y="614"/>
                  </a:lnTo>
                  <a:lnTo>
                    <a:pt x="104" y="437"/>
                  </a:lnTo>
                  <a:lnTo>
                    <a:pt x="174" y="437"/>
                  </a:lnTo>
                  <a:lnTo>
                    <a:pt x="134" y="484"/>
                  </a:lnTo>
                  <a:lnTo>
                    <a:pt x="243" y="484"/>
                  </a:lnTo>
                  <a:close/>
                  <a:moveTo>
                    <a:pt x="574" y="484"/>
                  </a:moveTo>
                  <a:lnTo>
                    <a:pt x="465" y="484"/>
                  </a:lnTo>
                  <a:lnTo>
                    <a:pt x="465" y="614"/>
                  </a:lnTo>
                  <a:lnTo>
                    <a:pt x="465" y="614"/>
                  </a:lnTo>
                  <a:lnTo>
                    <a:pt x="708" y="614"/>
                  </a:lnTo>
                  <a:lnTo>
                    <a:pt x="604" y="437"/>
                  </a:lnTo>
                  <a:lnTo>
                    <a:pt x="533" y="437"/>
                  </a:lnTo>
                  <a:lnTo>
                    <a:pt x="574" y="484"/>
                  </a:lnTo>
                  <a:close/>
                  <a:moveTo>
                    <a:pt x="354" y="229"/>
                  </a:moveTo>
                  <a:lnTo>
                    <a:pt x="507" y="408"/>
                  </a:lnTo>
                  <a:lnTo>
                    <a:pt x="590" y="408"/>
                  </a:lnTo>
                  <a:lnTo>
                    <a:pt x="486" y="229"/>
                  </a:lnTo>
                  <a:lnTo>
                    <a:pt x="222" y="229"/>
                  </a:lnTo>
                  <a:lnTo>
                    <a:pt x="118" y="408"/>
                  </a:lnTo>
                  <a:lnTo>
                    <a:pt x="200" y="408"/>
                  </a:lnTo>
                  <a:lnTo>
                    <a:pt x="354" y="229"/>
                  </a:lnTo>
                  <a:close/>
                  <a:moveTo>
                    <a:pt x="354" y="0"/>
                  </a:moveTo>
                  <a:lnTo>
                    <a:pt x="238" y="200"/>
                  </a:lnTo>
                  <a:lnTo>
                    <a:pt x="470" y="200"/>
                  </a:lnTo>
                  <a:lnTo>
                    <a:pt x="354" y="0"/>
                  </a:lnTo>
                  <a:close/>
                  <a:moveTo>
                    <a:pt x="354" y="274"/>
                  </a:moveTo>
                  <a:lnTo>
                    <a:pt x="196" y="463"/>
                  </a:lnTo>
                  <a:lnTo>
                    <a:pt x="278" y="463"/>
                  </a:lnTo>
                  <a:lnTo>
                    <a:pt x="278" y="614"/>
                  </a:lnTo>
                  <a:lnTo>
                    <a:pt x="430" y="614"/>
                  </a:lnTo>
                  <a:lnTo>
                    <a:pt x="430" y="463"/>
                  </a:lnTo>
                  <a:lnTo>
                    <a:pt x="515" y="463"/>
                  </a:lnTo>
                  <a:lnTo>
                    <a:pt x="354" y="274"/>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22" name="Group 21">
            <a:extLst>
              <a:ext uri="{FF2B5EF4-FFF2-40B4-BE49-F238E27FC236}">
                <a16:creationId xmlns:a16="http://schemas.microsoft.com/office/drawing/2014/main" id="{0B6943B3-A556-4C69-A7E9-FA3607EC12A4}"/>
              </a:ext>
            </a:extLst>
          </p:cNvPr>
          <p:cNvGrpSpPr/>
          <p:nvPr/>
        </p:nvGrpSpPr>
        <p:grpSpPr>
          <a:xfrm>
            <a:off x="6842318" y="1097121"/>
            <a:ext cx="1082872" cy="1165820"/>
            <a:chOff x="7480902" y="1462828"/>
            <a:chExt cx="1443829" cy="1554426"/>
          </a:xfrm>
        </p:grpSpPr>
        <p:sp>
          <p:nvSpPr>
            <p:cNvPr id="16" name="Oval 15">
              <a:extLst>
                <a:ext uri="{FF2B5EF4-FFF2-40B4-BE49-F238E27FC236}">
                  <a16:creationId xmlns:a16="http://schemas.microsoft.com/office/drawing/2014/main" id="{32080DCF-6D66-44A8-B18B-FAA12A5B646E}"/>
                </a:ext>
              </a:extLst>
            </p:cNvPr>
            <p:cNvSpPr/>
            <p:nvPr/>
          </p:nvSpPr>
          <p:spPr bwMode="auto">
            <a:xfrm>
              <a:off x="7627136"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7" name="Power BI">
              <a:extLst>
                <a:ext uri="{FF2B5EF4-FFF2-40B4-BE49-F238E27FC236}">
                  <a16:creationId xmlns:a16="http://schemas.microsoft.com/office/drawing/2014/main" id="{505861A1-9E16-493B-93E8-6BF2CFA172A2}"/>
                </a:ext>
              </a:extLst>
            </p:cNvPr>
            <p:cNvSpPr txBox="1"/>
            <p:nvPr/>
          </p:nvSpPr>
          <p:spPr>
            <a:xfrm>
              <a:off x="7480902" y="2709478"/>
              <a:ext cx="1443829"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Health</a:t>
              </a:r>
            </a:p>
          </p:txBody>
        </p:sp>
        <p:sp>
          <p:nvSpPr>
            <p:cNvPr id="21" name="Freeform 81">
              <a:extLst>
                <a:ext uri="{FF2B5EF4-FFF2-40B4-BE49-F238E27FC236}">
                  <a16:creationId xmlns:a16="http://schemas.microsoft.com/office/drawing/2014/main" id="{D4953C73-2C8C-4ACC-90D1-64474D43CC8A}"/>
                </a:ext>
              </a:extLst>
            </p:cNvPr>
            <p:cNvSpPr>
              <a:spLocks/>
            </p:cNvSpPr>
            <p:nvPr/>
          </p:nvSpPr>
          <p:spPr bwMode="black">
            <a:xfrm>
              <a:off x="7990677" y="1677225"/>
              <a:ext cx="424280" cy="57771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sp>
        <p:nvSpPr>
          <p:cNvPr id="23" name="TextBox 22">
            <a:extLst>
              <a:ext uri="{FF2B5EF4-FFF2-40B4-BE49-F238E27FC236}">
                <a16:creationId xmlns:a16="http://schemas.microsoft.com/office/drawing/2014/main" id="{D58CAC72-B560-4B5D-8563-D0EDD8F29D1B}"/>
              </a:ext>
            </a:extLst>
          </p:cNvPr>
          <p:cNvSpPr txBox="1"/>
          <p:nvPr/>
        </p:nvSpPr>
        <p:spPr>
          <a:xfrm>
            <a:off x="6318361" y="2418895"/>
            <a:ext cx="2130785" cy="1708160"/>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latin typeface="Segoe UI"/>
              </a:rPr>
              <a:t>Total number of errors</a:t>
            </a:r>
          </a:p>
          <a:p>
            <a:pPr marL="942963" lvl="2" indent="-257175" defTabSz="685775">
              <a:buFont typeface="Courier New" panose="02070309020205020404" pitchFamily="49" charset="0"/>
              <a:buChar char="o"/>
            </a:pPr>
            <a:r>
              <a:rPr lang="en-US" sz="900" dirty="0">
                <a:solidFill>
                  <a:srgbClr val="000000"/>
                </a:solidFill>
                <a:latin typeface="Segoe UI"/>
              </a:rPr>
              <a:t>Split by error type</a:t>
            </a:r>
            <a:endParaRPr lang="en-US" sz="1200" dirty="0">
              <a:solidFill>
                <a:srgbClr val="000000"/>
              </a:solidFill>
              <a:latin typeface="Segoe UI"/>
            </a:endParaRPr>
          </a:p>
          <a:p>
            <a:pPr marL="942963" lvl="2"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Errors across flows</a:t>
            </a:r>
          </a:p>
          <a:p>
            <a:pPr marL="942963" lvl="2" indent="-257175" defTabSz="685775">
              <a:buFont typeface="Courier New" panose="02070309020205020404" pitchFamily="49" charset="0"/>
              <a:buChar char="o"/>
            </a:pPr>
            <a:r>
              <a:rPr lang="en-US" sz="900" dirty="0">
                <a:solidFill>
                  <a:srgbClr val="000000"/>
                </a:solidFill>
                <a:latin typeface="Segoe UI"/>
              </a:rPr>
              <a:t>List of errors by flow name</a:t>
            </a:r>
          </a:p>
          <a:p>
            <a:pPr marL="942963" lvl="2"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err="1">
                <a:solidFill>
                  <a:srgbClr val="000000"/>
                </a:solidFill>
                <a:latin typeface="Segoe UI"/>
              </a:rPr>
              <a:t>PowerBI</a:t>
            </a:r>
            <a:r>
              <a:rPr lang="en-US" sz="1200" dirty="0">
                <a:solidFill>
                  <a:srgbClr val="000000"/>
                </a:solidFill>
                <a:latin typeface="Segoe UI"/>
              </a:rPr>
              <a:t> capabilities to drill down </a:t>
            </a:r>
          </a:p>
          <a:p>
            <a:pPr marL="342900" lvl="1" defTabSz="685775"/>
            <a:endParaRPr lang="en-US" sz="1200" dirty="0">
              <a:solidFill>
                <a:srgbClr val="000000"/>
              </a:solidFill>
              <a:latin typeface="Segoe UI"/>
            </a:endParaRPr>
          </a:p>
        </p:txBody>
      </p:sp>
      <p:sp>
        <p:nvSpPr>
          <p:cNvPr id="24" name="TextBox 23">
            <a:extLst>
              <a:ext uri="{FF2B5EF4-FFF2-40B4-BE49-F238E27FC236}">
                <a16:creationId xmlns:a16="http://schemas.microsoft.com/office/drawing/2014/main" id="{FB33E03F-9DEE-4A52-AC2B-14FD1CAF3538}"/>
              </a:ext>
            </a:extLst>
          </p:cNvPr>
          <p:cNvSpPr txBox="1"/>
          <p:nvPr/>
        </p:nvSpPr>
        <p:spPr>
          <a:xfrm>
            <a:off x="3289391" y="2628860"/>
            <a:ext cx="2462022" cy="2354491"/>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latin typeface="Segoe UI"/>
              </a:rPr>
              <a:t>Run metrics - </a:t>
            </a:r>
            <a:r>
              <a:rPr lang="en-US" sz="900" dirty="0">
                <a:solidFill>
                  <a:srgbClr val="000000"/>
                </a:solidFill>
                <a:latin typeface="Segoe UI"/>
              </a:rPr>
              <a:t>Active runs, success and failure</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Flows in use</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Flows in use trend</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Shared flows and types, flow names, # of shares</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Connectors by runs, # connections, flows involved and drill down on flows</a:t>
            </a:r>
          </a:p>
        </p:txBody>
      </p:sp>
    </p:spTree>
    <p:extLst>
      <p:ext uri="{BB962C8B-B14F-4D97-AF65-F5344CB8AC3E}">
        <p14:creationId xmlns:p14="http://schemas.microsoft.com/office/powerpoint/2010/main" val="86720794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a:xfrm>
            <a:off x="366809" y="171452"/>
            <a:ext cx="8472312" cy="498598"/>
          </a:xfrm>
        </p:spPr>
        <p:txBody>
          <a:bodyPr/>
          <a:lstStyle/>
          <a:p>
            <a:r>
              <a:rPr lang="en-US" sz="3600"/>
              <a:t>Monitor: What we plan to cover</a:t>
            </a:r>
          </a:p>
        </p:txBody>
      </p:sp>
      <p:graphicFrame>
        <p:nvGraphicFramePr>
          <p:cNvPr id="10" name="Diagram 9">
            <a:extLst>
              <a:ext uri="{FF2B5EF4-FFF2-40B4-BE49-F238E27FC236}">
                <a16:creationId xmlns:a16="http://schemas.microsoft.com/office/drawing/2014/main" id="{BE87364C-0E20-46A0-99C2-FBEA117CD93D}"/>
              </a:ext>
            </a:extLst>
          </p:cNvPr>
          <p:cNvGraphicFramePr/>
          <p:nvPr/>
        </p:nvGraphicFramePr>
        <p:xfrm>
          <a:off x="395068" y="1026236"/>
          <a:ext cx="8444054" cy="501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extLst>
              <p:ext uri="{D42A27DB-BD31-4B8C-83A1-F6EECF244321}">
                <p14:modId xmlns:p14="http://schemas.microsoft.com/office/powerpoint/2010/main" val="2202155873"/>
              </p:ext>
            </p:extLst>
          </p:nvPr>
        </p:nvGraphicFramePr>
        <p:xfrm>
          <a:off x="443171" y="1683857"/>
          <a:ext cx="8343575" cy="3172659"/>
        </p:xfrm>
        <a:graphic>
          <a:graphicData uri="http://schemas.openxmlformats.org/drawingml/2006/table">
            <a:tbl>
              <a:tblPr firstRow="1" bandRow="1">
                <a:tableStyleId>{5940675A-B579-460E-94D1-54222C63F5DA}</a:tableStyleId>
              </a:tblPr>
              <a:tblGrid>
                <a:gridCol w="1968293">
                  <a:extLst>
                    <a:ext uri="{9D8B030D-6E8A-4147-A177-3AD203B41FA5}">
                      <a16:colId xmlns:a16="http://schemas.microsoft.com/office/drawing/2014/main" val="2277271702"/>
                    </a:ext>
                  </a:extLst>
                </a:gridCol>
                <a:gridCol w="2105675">
                  <a:extLst>
                    <a:ext uri="{9D8B030D-6E8A-4147-A177-3AD203B41FA5}">
                      <a16:colId xmlns:a16="http://schemas.microsoft.com/office/drawing/2014/main" val="273900774"/>
                    </a:ext>
                  </a:extLst>
                </a:gridCol>
                <a:gridCol w="2036984">
                  <a:extLst>
                    <a:ext uri="{9D8B030D-6E8A-4147-A177-3AD203B41FA5}">
                      <a16:colId xmlns:a16="http://schemas.microsoft.com/office/drawing/2014/main" val="512626847"/>
                    </a:ext>
                  </a:extLst>
                </a:gridCol>
                <a:gridCol w="2232623">
                  <a:extLst>
                    <a:ext uri="{9D8B030D-6E8A-4147-A177-3AD203B41FA5}">
                      <a16:colId xmlns:a16="http://schemas.microsoft.com/office/drawing/2014/main" val="1590310802"/>
                    </a:ext>
                  </a:extLst>
                </a:gridCol>
              </a:tblGrid>
              <a:tr h="902168">
                <a:tc>
                  <a:txBody>
                    <a:bodyPr/>
                    <a:lstStyle/>
                    <a:p>
                      <a:pPr marL="171450" indent="-171450">
                        <a:buFont typeface="Wingdings" panose="05000000000000000000" pitchFamily="2" charset="2"/>
                        <a:buChar char="ü"/>
                      </a:pPr>
                      <a:r>
                        <a:rPr lang="en-US" sz="1200" dirty="0">
                          <a:solidFill>
                            <a:schemeClr val="tx1"/>
                          </a:solidFill>
                        </a:rPr>
                        <a:t>Product discovery: understand the origin of apps &amp; flows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a:solidFill>
                            <a:schemeClr val="tx1"/>
                          </a:solidFill>
                        </a:rPr>
                        <a:t>Review out-of-box analytics</a:t>
                      </a:r>
                    </a:p>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71450" indent="-171450">
                        <a:buFont typeface="Wingdings" panose="05000000000000000000" pitchFamily="2" charset="2"/>
                        <a:buChar char="q"/>
                      </a:pPr>
                      <a:r>
                        <a:rPr lang="en-US" sz="1200">
                          <a:solidFill>
                            <a:schemeClr val="tx1"/>
                          </a:solidFill>
                        </a:rPr>
                        <a:t>Leverage management connectors &amp; PowerShell to automate your policies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a:solidFill>
                            <a:schemeClr val="tx1"/>
                          </a:solidFill>
                        </a:rPr>
                        <a:t>Understand managed vs unmanaged solutions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r h="741779">
                <a:tc>
                  <a:txBody>
                    <a:bodyPr/>
                    <a:lstStyle/>
                    <a:p>
                      <a:pPr marL="171450" indent="-171450">
                        <a:buFont typeface="Wingdings" panose="05000000000000000000" pitchFamily="2" charset="2"/>
                        <a:buChar char="ü"/>
                      </a:pPr>
                      <a:r>
                        <a:rPr lang="en-US" sz="1200">
                          <a:solidFill>
                            <a:schemeClr val="tx1"/>
                          </a:solidFill>
                        </a:rPr>
                        <a:t>Know your environments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a:solidFill>
                            <a:schemeClr val="tx1"/>
                          </a:solidFill>
                        </a:rPr>
                        <a:t>Configure audit logs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71450" indent="-171450">
                        <a:buFont typeface="Wingdings" panose="05000000000000000000" pitchFamily="2" charset="2"/>
                        <a:buChar char="q"/>
                      </a:pPr>
                      <a:r>
                        <a:rPr lang="en-US" sz="1200">
                          <a:solidFill>
                            <a:schemeClr val="tx1"/>
                          </a:solidFill>
                        </a:rPr>
                        <a:t>Welcome new makers and foster best practices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a:solidFill>
                            <a:schemeClr val="tx1"/>
                          </a:solidFill>
                        </a:rPr>
                        <a:t>Learn the Application Lifecycle Management (ALM) toolset and best practices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92897995"/>
                  </a:ext>
                </a:extLst>
              </a:tr>
              <a:tr h="827026">
                <a:tc>
                  <a:txBody>
                    <a:bodyPr/>
                    <a:lstStyle/>
                    <a:p>
                      <a:pPr marL="171450" indent="-171450">
                        <a:buFont typeface="Wingdings" panose="05000000000000000000" pitchFamily="2" charset="2"/>
                        <a:buChar char="ü"/>
                      </a:pPr>
                      <a:r>
                        <a:rPr lang="en-US" sz="1200">
                          <a:solidFill>
                            <a:schemeClr val="tx1"/>
                          </a:solidFill>
                        </a:rPr>
                        <a:t>Learn the 5 layers of security + the one that maters most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a:solidFill>
                            <a:schemeClr val="tx1"/>
                          </a:solidFill>
                        </a:rPr>
                        <a:t>Leverage management connectors &amp; PowerShell as powerful reporting tools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71450" indent="-171450">
                        <a:buFont typeface="Wingdings" panose="05000000000000000000" pitchFamily="2" charset="2"/>
                        <a:buChar char="q"/>
                      </a:pPr>
                      <a:r>
                        <a:rPr lang="en-US" sz="1200">
                          <a:solidFill>
                            <a:schemeClr val="tx1"/>
                          </a:solidFill>
                        </a:rPr>
                        <a:t>Identify and empower champions</a:t>
                      </a:r>
                    </a:p>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0941453"/>
                  </a:ext>
                </a:extLst>
              </a:tr>
              <a:tr h="701686">
                <a:tc>
                  <a:txBody>
                    <a:bodyPr/>
                    <a:lstStyle/>
                    <a:p>
                      <a:pPr marL="171450" indent="-171450">
                        <a:buFont typeface="Wingdings" panose="05000000000000000000" pitchFamily="2" charset="2"/>
                        <a:buChar char="ü"/>
                      </a:pPr>
                      <a:r>
                        <a:rPr lang="en-US" sz="1200">
                          <a:solidFill>
                            <a:schemeClr val="tx1"/>
                          </a:solidFill>
                        </a:rPr>
                        <a:t>Setup data loss prevention policies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indent="0">
                        <a:buFont typeface="Wingdings" panose="05000000000000000000" pitchFamily="2" charset="2"/>
                        <a:buNone/>
                      </a:pPr>
                      <a:endParaRPr lang="en-US" sz="1200">
                        <a:solidFill>
                          <a:schemeClr val="tx1"/>
                        </a:solidFill>
                      </a:endParaRPr>
                    </a:p>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82920864"/>
                  </a:ext>
                </a:extLst>
              </a:tr>
            </a:tbl>
          </a:graphicData>
        </a:graphic>
      </p:graphicFrame>
    </p:spTree>
    <p:extLst>
      <p:ext uri="{BB962C8B-B14F-4D97-AF65-F5344CB8AC3E}">
        <p14:creationId xmlns:p14="http://schemas.microsoft.com/office/powerpoint/2010/main" val="2251549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899A808-8567-4532-B999-F150DDCDA5E1}"/>
              </a:ext>
            </a:extLst>
          </p:cNvPr>
          <p:cNvPicPr>
            <a:picLocks noChangeAspect="1"/>
          </p:cNvPicPr>
          <p:nvPr/>
        </p:nvPicPr>
        <p:blipFill>
          <a:blip r:embed="rId3"/>
          <a:stretch>
            <a:fillRect/>
          </a:stretch>
        </p:blipFill>
        <p:spPr>
          <a:xfrm>
            <a:off x="641244" y="0"/>
            <a:ext cx="7861511" cy="5143500"/>
          </a:xfrm>
          <a:prstGeom prst="rect">
            <a:avLst/>
          </a:prstGeom>
        </p:spPr>
      </p:pic>
    </p:spTree>
    <p:extLst>
      <p:ext uri="{BB962C8B-B14F-4D97-AF65-F5344CB8AC3E}">
        <p14:creationId xmlns:p14="http://schemas.microsoft.com/office/powerpoint/2010/main" val="228771370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08CE0-2084-4100-98B9-F8239B07782A}"/>
              </a:ext>
            </a:extLst>
          </p:cNvPr>
          <p:cNvSpPr>
            <a:spLocks noGrp="1"/>
          </p:cNvSpPr>
          <p:nvPr>
            <p:ph type="title"/>
          </p:nvPr>
        </p:nvSpPr>
        <p:spPr>
          <a:xfrm>
            <a:off x="107504" y="123478"/>
            <a:ext cx="9036496" cy="1163395"/>
          </a:xfrm>
        </p:spPr>
        <p:txBody>
          <a:bodyPr/>
          <a:lstStyle/>
          <a:p>
            <a:r>
              <a:rPr lang="en-US" sz="2800" dirty="0"/>
              <a:t>Download the Power Apps &amp; Power Automate license report</a:t>
            </a:r>
            <a:br>
              <a:rPr lang="en-US" sz="2800" dirty="0"/>
            </a:br>
            <a:endParaRPr lang="en-US" sz="2800" dirty="0"/>
          </a:p>
        </p:txBody>
      </p:sp>
      <p:pic>
        <p:nvPicPr>
          <p:cNvPr id="4" name="Picture 3">
            <a:extLst>
              <a:ext uri="{FF2B5EF4-FFF2-40B4-BE49-F238E27FC236}">
                <a16:creationId xmlns:a16="http://schemas.microsoft.com/office/drawing/2014/main" id="{C9E20BA4-5C94-4786-865B-6C1FFAA5EB28}"/>
              </a:ext>
            </a:extLst>
          </p:cNvPr>
          <p:cNvPicPr>
            <a:picLocks noChangeAspect="1"/>
          </p:cNvPicPr>
          <p:nvPr/>
        </p:nvPicPr>
        <p:blipFill>
          <a:blip r:embed="rId2"/>
          <a:stretch>
            <a:fillRect/>
          </a:stretch>
        </p:blipFill>
        <p:spPr>
          <a:xfrm>
            <a:off x="441197" y="842963"/>
            <a:ext cx="6966270" cy="2833688"/>
          </a:xfrm>
          <a:prstGeom prst="rect">
            <a:avLst/>
          </a:prstGeom>
          <a:ln>
            <a:solidFill>
              <a:schemeClr val="tx1"/>
            </a:solidFill>
          </a:ln>
        </p:spPr>
      </p:pic>
      <p:pic>
        <p:nvPicPr>
          <p:cNvPr id="6" name="Picture 5">
            <a:extLst>
              <a:ext uri="{FF2B5EF4-FFF2-40B4-BE49-F238E27FC236}">
                <a16:creationId xmlns:a16="http://schemas.microsoft.com/office/drawing/2014/main" id="{BDDB8BD5-F29D-48D1-95F1-F944D629E353}"/>
              </a:ext>
            </a:extLst>
          </p:cNvPr>
          <p:cNvPicPr>
            <a:picLocks noChangeAspect="1"/>
          </p:cNvPicPr>
          <p:nvPr/>
        </p:nvPicPr>
        <p:blipFill>
          <a:blip r:embed="rId3"/>
          <a:stretch>
            <a:fillRect/>
          </a:stretch>
        </p:blipFill>
        <p:spPr>
          <a:xfrm>
            <a:off x="1202013" y="2571750"/>
            <a:ext cx="7941987" cy="2606686"/>
          </a:xfrm>
          <a:prstGeom prst="rect">
            <a:avLst/>
          </a:prstGeom>
          <a:ln>
            <a:solidFill>
              <a:schemeClr val="tx1"/>
            </a:solidFill>
          </a:ln>
        </p:spPr>
      </p:pic>
    </p:spTree>
    <p:extLst>
      <p:ext uri="{BB962C8B-B14F-4D97-AF65-F5344CB8AC3E}">
        <p14:creationId xmlns:p14="http://schemas.microsoft.com/office/powerpoint/2010/main" val="22154998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85331" y="116308"/>
            <a:ext cx="8263890" cy="415499"/>
          </a:xfrm>
        </p:spPr>
        <p:txBody>
          <a:bodyPr/>
          <a:lstStyle/>
          <a:p>
            <a:r>
              <a:rPr lang="en-US" dirty="0"/>
              <a:t>Maker Analytics: Power Automate </a:t>
            </a:r>
          </a:p>
        </p:txBody>
      </p:sp>
      <p:sp>
        <p:nvSpPr>
          <p:cNvPr id="4" name="TextBox 3">
            <a:extLst>
              <a:ext uri="{FF2B5EF4-FFF2-40B4-BE49-F238E27FC236}">
                <a16:creationId xmlns:a16="http://schemas.microsoft.com/office/drawing/2014/main" id="{FC93A8B2-26BB-4190-AC0B-B1F48AE61654}"/>
              </a:ext>
            </a:extLst>
          </p:cNvPr>
          <p:cNvSpPr txBox="1"/>
          <p:nvPr/>
        </p:nvSpPr>
        <p:spPr>
          <a:xfrm>
            <a:off x="85331" y="833592"/>
            <a:ext cx="4234502" cy="1523494"/>
          </a:xfrm>
          <a:prstGeom prst="rect">
            <a:avLst/>
          </a:prstGeom>
          <a:noFill/>
        </p:spPr>
        <p:txBody>
          <a:bodyPr wrap="square" lIns="0" tIns="0" rIns="0" bIns="0" rtlCol="0">
            <a:spAutoFit/>
          </a:bodyPr>
          <a:lstStyle/>
          <a:p>
            <a:pPr marL="257175" indent="-257175" defTabSz="685775">
              <a:buFont typeface="Arial" panose="020B0604020202020204" pitchFamily="34" charset="0"/>
              <a:buChar char="•"/>
            </a:pPr>
            <a:r>
              <a:rPr lang="en-US" sz="1350" dirty="0">
                <a:gradFill>
                  <a:gsLst>
                    <a:gs pos="2917">
                      <a:srgbClr val="000000"/>
                    </a:gs>
                    <a:gs pos="30000">
                      <a:srgbClr val="000000"/>
                    </a:gs>
                  </a:gsLst>
                  <a:lin ang="5400000" scaled="0"/>
                </a:gradFill>
                <a:latin typeface="Segoe UI"/>
              </a:rPr>
              <a:t>Power Automate maker reports</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latin typeface="Segoe UI"/>
              </a:rPr>
              <a:t>Usage</a:t>
            </a:r>
            <a:r>
              <a:rPr lang="en-US" sz="1200" dirty="0">
                <a:gradFill>
                  <a:gsLst>
                    <a:gs pos="2917">
                      <a:srgbClr val="000000"/>
                    </a:gs>
                    <a:gs pos="30000">
                      <a:srgbClr val="000000"/>
                    </a:gs>
                  </a:gsLst>
                  <a:lin ang="5400000" scaled="0"/>
                </a:gradFill>
                <a:latin typeface="Segoe UI"/>
              </a:rPr>
              <a:t> (total flow runs by day, number of runs, trends) – helpful for monitoring Microsoft Flow consumption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latin typeface="Segoe UI"/>
              </a:rPr>
              <a:t>Errors</a:t>
            </a:r>
            <a:r>
              <a:rPr lang="en-US" sz="1200" dirty="0">
                <a:gradFill>
                  <a:gsLst>
                    <a:gs pos="2917">
                      <a:srgbClr val="000000"/>
                    </a:gs>
                    <a:gs pos="30000">
                      <a:srgbClr val="000000"/>
                    </a:gs>
                  </a:gsLst>
                  <a:lin ang="5400000" scaled="0"/>
                </a:gradFill>
                <a:latin typeface="Segoe UI"/>
              </a:rPr>
              <a:t> (by day, error types, error details) – helpful for troubleshooting Microsoft Flows running in your environment.</a:t>
            </a:r>
          </a:p>
          <a:p>
            <a:pPr defTabSz="685775"/>
            <a:endParaRPr lang="en-US" sz="1200" dirty="0">
              <a:gradFill>
                <a:gsLst>
                  <a:gs pos="2917">
                    <a:srgbClr val="000000"/>
                  </a:gs>
                  <a:gs pos="30000">
                    <a:srgbClr val="000000"/>
                  </a:gs>
                </a:gsLst>
                <a:lin ang="5400000" scaled="0"/>
              </a:gradFill>
              <a:latin typeface="Segoe UI"/>
            </a:endParaRPr>
          </a:p>
          <a:p>
            <a:pPr marL="342900" lvl="1" defTabSz="685775"/>
            <a:endParaRPr lang="en-US" sz="1350" dirty="0">
              <a:gradFill>
                <a:gsLst>
                  <a:gs pos="2917">
                    <a:srgbClr val="000000"/>
                  </a:gs>
                  <a:gs pos="30000">
                    <a:srgbClr val="000000"/>
                  </a:gs>
                </a:gsLst>
                <a:lin ang="5400000" scaled="0"/>
              </a:gradFill>
              <a:latin typeface="Segoe UI"/>
            </a:endParaRPr>
          </a:p>
        </p:txBody>
      </p:sp>
      <p:pic>
        <p:nvPicPr>
          <p:cNvPr id="8" name="Picture 7">
            <a:extLst>
              <a:ext uri="{FF2B5EF4-FFF2-40B4-BE49-F238E27FC236}">
                <a16:creationId xmlns:a16="http://schemas.microsoft.com/office/drawing/2014/main" id="{DB736044-0B6E-47C2-B61B-6C2301571B9C}"/>
              </a:ext>
            </a:extLst>
          </p:cNvPr>
          <p:cNvPicPr>
            <a:picLocks noChangeAspect="1"/>
          </p:cNvPicPr>
          <p:nvPr/>
        </p:nvPicPr>
        <p:blipFill>
          <a:blip r:embed="rId3"/>
          <a:stretch>
            <a:fillRect/>
          </a:stretch>
        </p:blipFill>
        <p:spPr>
          <a:xfrm>
            <a:off x="4572000" y="570423"/>
            <a:ext cx="3804506" cy="2502639"/>
          </a:xfrm>
          <a:prstGeom prst="rect">
            <a:avLst/>
          </a:prstGeom>
        </p:spPr>
      </p:pic>
      <p:pic>
        <p:nvPicPr>
          <p:cNvPr id="10" name="Picture 9">
            <a:extLst>
              <a:ext uri="{FF2B5EF4-FFF2-40B4-BE49-F238E27FC236}">
                <a16:creationId xmlns:a16="http://schemas.microsoft.com/office/drawing/2014/main" id="{5ABFDA1A-4084-4A00-9FE4-90150A9292FE}"/>
              </a:ext>
            </a:extLst>
          </p:cNvPr>
          <p:cNvPicPr>
            <a:picLocks noChangeAspect="1"/>
          </p:cNvPicPr>
          <p:nvPr/>
        </p:nvPicPr>
        <p:blipFill>
          <a:blip r:embed="rId4"/>
          <a:stretch>
            <a:fillRect/>
          </a:stretch>
        </p:blipFill>
        <p:spPr>
          <a:xfrm>
            <a:off x="5181096" y="2081176"/>
            <a:ext cx="3804506" cy="2491901"/>
          </a:xfrm>
          <a:prstGeom prst="rect">
            <a:avLst/>
          </a:prstGeom>
        </p:spPr>
      </p:pic>
    </p:spTree>
    <p:extLst>
      <p:ext uri="{BB962C8B-B14F-4D97-AF65-F5344CB8AC3E}">
        <p14:creationId xmlns:p14="http://schemas.microsoft.com/office/powerpoint/2010/main" val="33748781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85331" y="116308"/>
            <a:ext cx="8263890" cy="415499"/>
          </a:xfrm>
        </p:spPr>
        <p:txBody>
          <a:bodyPr/>
          <a:lstStyle/>
          <a:p>
            <a:r>
              <a:rPr lang="en-US" dirty="0"/>
              <a:t>Maker Analytics: Power Apps </a:t>
            </a:r>
          </a:p>
        </p:txBody>
      </p:sp>
      <p:sp>
        <p:nvSpPr>
          <p:cNvPr id="4" name="TextBox 3">
            <a:extLst>
              <a:ext uri="{FF2B5EF4-FFF2-40B4-BE49-F238E27FC236}">
                <a16:creationId xmlns:a16="http://schemas.microsoft.com/office/drawing/2014/main" id="{FC93A8B2-26BB-4190-AC0B-B1F48AE61654}"/>
              </a:ext>
            </a:extLst>
          </p:cNvPr>
          <p:cNvSpPr txBox="1"/>
          <p:nvPr/>
        </p:nvSpPr>
        <p:spPr>
          <a:xfrm>
            <a:off x="85331" y="833592"/>
            <a:ext cx="4234502" cy="2677656"/>
          </a:xfrm>
          <a:prstGeom prst="rect">
            <a:avLst/>
          </a:prstGeom>
          <a:noFill/>
        </p:spPr>
        <p:txBody>
          <a:bodyPr wrap="square" lIns="0" tIns="0" rIns="0" bIns="0" rtlCol="0">
            <a:spAutoFit/>
          </a:bodyPr>
          <a:lstStyle/>
          <a:p>
            <a:pPr marL="257175" indent="-257175" defTabSz="685775">
              <a:buFont typeface="Arial" panose="020B0604020202020204" pitchFamily="34" charset="0"/>
              <a:buChar char="•"/>
            </a:pPr>
            <a:r>
              <a:rPr lang="en-US" sz="1350" dirty="0">
                <a:gradFill>
                  <a:gsLst>
                    <a:gs pos="2917">
                      <a:srgbClr val="000000"/>
                    </a:gs>
                    <a:gs pos="30000">
                      <a:srgbClr val="000000"/>
                    </a:gs>
                  </a:gsLst>
                  <a:lin ang="5400000" scaled="0"/>
                </a:gradFill>
                <a:latin typeface="Segoe UI"/>
              </a:rPr>
              <a:t>Power Automate maker reports</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latin typeface="Segoe UI"/>
              </a:rPr>
              <a:t>Usage</a:t>
            </a:r>
            <a:r>
              <a:rPr lang="en-US" sz="1200" dirty="0">
                <a:gradFill>
                  <a:gsLst>
                    <a:gs pos="2917">
                      <a:srgbClr val="000000"/>
                    </a:gs>
                    <a:gs pos="30000">
                      <a:srgbClr val="000000"/>
                    </a:gs>
                  </a:gsLst>
                  <a:lin ang="5400000" scaled="0"/>
                </a:gradFill>
                <a:latin typeface="Segoe UI"/>
              </a:rPr>
              <a:t> (total flow runs by day, number of runs, trends) – helpful for monitoring Microsoft Flow consumption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latin typeface="Segoe UI"/>
              </a:rPr>
              <a:t>Errors</a:t>
            </a:r>
            <a:r>
              <a:rPr lang="en-US" sz="1200" dirty="0">
                <a:gradFill>
                  <a:gsLst>
                    <a:gs pos="2917">
                      <a:srgbClr val="000000"/>
                    </a:gs>
                    <a:gs pos="30000">
                      <a:srgbClr val="000000"/>
                    </a:gs>
                  </a:gsLst>
                  <a:lin ang="5400000" scaled="0"/>
                </a:gradFill>
                <a:latin typeface="Segoe UI"/>
              </a:rPr>
              <a:t> (by day, error types, error details) – helpful for troubleshooting Power Automate flows running in your environment.</a:t>
            </a:r>
          </a:p>
          <a:p>
            <a:pPr marL="342887" lvl="1" defTabSz="685775"/>
            <a:endParaRPr lang="en-US" sz="1350" dirty="0">
              <a:gradFill>
                <a:gsLst>
                  <a:gs pos="2917">
                    <a:srgbClr val="000000"/>
                  </a:gs>
                  <a:gs pos="30000">
                    <a:srgbClr val="000000"/>
                  </a:gs>
                </a:gsLst>
                <a:lin ang="5400000" scaled="0"/>
              </a:gradFill>
              <a:latin typeface="Segoe UI"/>
            </a:endParaRPr>
          </a:p>
          <a:p>
            <a:pPr marL="257175" indent="-257175" defTabSz="685775">
              <a:buFont typeface="Arial" panose="020B0604020202020204" pitchFamily="34" charset="0"/>
              <a:buChar char="•"/>
            </a:pPr>
            <a:r>
              <a:rPr lang="en-US" sz="1350" dirty="0">
                <a:solidFill>
                  <a:srgbClr val="000000"/>
                </a:solidFill>
                <a:latin typeface="Segoe UI"/>
              </a:rPr>
              <a:t>Power Apps maker reports</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Usage</a:t>
            </a:r>
            <a:r>
              <a:rPr lang="en-US" sz="1200" dirty="0">
                <a:gradFill>
                  <a:gsLst>
                    <a:gs pos="2917">
                      <a:srgbClr val="000000"/>
                    </a:gs>
                    <a:gs pos="30000">
                      <a:srgbClr val="000000"/>
                    </a:gs>
                  </a:gsLst>
                  <a:lin ang="5400000" scaled="0"/>
                </a:gradFill>
              </a:rPr>
              <a:t> – monitor user adoption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App Performance </a:t>
            </a:r>
            <a:r>
              <a:rPr lang="en-US" sz="1200" dirty="0">
                <a:gradFill>
                  <a:gsLst>
                    <a:gs pos="2917">
                      <a:srgbClr val="000000"/>
                    </a:gs>
                    <a:gs pos="30000">
                      <a:srgbClr val="000000"/>
                    </a:gs>
                  </a:gsLst>
                  <a:lin ang="5400000" scaled="0"/>
                </a:gradFill>
              </a:rPr>
              <a:t>– monitor perf by device and location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Location</a:t>
            </a:r>
            <a:r>
              <a:rPr lang="en-US" sz="1200" dirty="0">
                <a:gradFill>
                  <a:gsLst>
                    <a:gs pos="2917">
                      <a:srgbClr val="000000"/>
                    </a:gs>
                    <a:gs pos="30000">
                      <a:srgbClr val="000000"/>
                    </a:gs>
                  </a:gsLst>
                  <a:lin ang="5400000" scaled="0"/>
                </a:gradFill>
              </a:rPr>
              <a:t> – helpful for executive rollups</a:t>
            </a:r>
          </a:p>
          <a:p>
            <a:pPr marL="257175" indent="-257175" defTabSz="685775">
              <a:buFont typeface="Arial" panose="020B0604020202020204" pitchFamily="34" charset="0"/>
              <a:buChar char="•"/>
            </a:pPr>
            <a:endParaRPr lang="en-US" sz="1200" dirty="0">
              <a:gradFill>
                <a:gsLst>
                  <a:gs pos="2917">
                    <a:srgbClr val="000000"/>
                  </a:gs>
                  <a:gs pos="30000">
                    <a:srgbClr val="000000"/>
                  </a:gs>
                </a:gsLst>
                <a:lin ang="5400000" scaled="0"/>
              </a:gradFill>
              <a:latin typeface="Segoe UI"/>
            </a:endParaRPr>
          </a:p>
          <a:p>
            <a:pPr marL="342900" lvl="1" defTabSz="685775"/>
            <a:endParaRPr lang="en-US" sz="1350" dirty="0">
              <a:gradFill>
                <a:gsLst>
                  <a:gs pos="2917">
                    <a:srgbClr val="000000"/>
                  </a:gs>
                  <a:gs pos="30000">
                    <a:srgbClr val="000000"/>
                  </a:gs>
                </a:gsLst>
                <a:lin ang="5400000" scaled="0"/>
              </a:gradFill>
              <a:latin typeface="Segoe UI"/>
            </a:endParaRPr>
          </a:p>
        </p:txBody>
      </p:sp>
      <p:pic>
        <p:nvPicPr>
          <p:cNvPr id="6" name="Picture 5" descr="A screenshot of a cell phone&#10;&#10;Description generated with very high confidence">
            <a:extLst>
              <a:ext uri="{FF2B5EF4-FFF2-40B4-BE49-F238E27FC236}">
                <a16:creationId xmlns:a16="http://schemas.microsoft.com/office/drawing/2014/main" id="{5E2A5583-4C43-4CD2-92F9-119BB181B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6497" y="439341"/>
            <a:ext cx="4066309" cy="2744094"/>
          </a:xfrm>
          <a:prstGeom prst="rect">
            <a:avLst/>
          </a:prstGeom>
        </p:spPr>
      </p:pic>
      <p:pic>
        <p:nvPicPr>
          <p:cNvPr id="7" name="Picture 6" descr="A screenshot of a social media post&#10;&#10;Description generated with very high confidence">
            <a:extLst>
              <a:ext uri="{FF2B5EF4-FFF2-40B4-BE49-F238E27FC236}">
                <a16:creationId xmlns:a16="http://schemas.microsoft.com/office/drawing/2014/main" id="{FF4B6223-3C0B-4A9F-8271-E5D239F5D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6696" y="1714096"/>
            <a:ext cx="3860345" cy="2631038"/>
          </a:xfrm>
          <a:prstGeom prst="rect">
            <a:avLst/>
          </a:prstGeom>
        </p:spPr>
      </p:pic>
      <p:pic>
        <p:nvPicPr>
          <p:cNvPr id="9" name="Picture 8" descr="A screenshot of a social media post&#10;&#10;Description generated with very high confidence">
            <a:extLst>
              <a:ext uri="{FF2B5EF4-FFF2-40B4-BE49-F238E27FC236}">
                <a16:creationId xmlns:a16="http://schemas.microsoft.com/office/drawing/2014/main" id="{9AC84739-9323-4CAA-AEC9-66D685DF1B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8325" y="2422486"/>
            <a:ext cx="3860345" cy="2607398"/>
          </a:xfrm>
          <a:prstGeom prst="rect">
            <a:avLst/>
          </a:prstGeom>
        </p:spPr>
      </p:pic>
    </p:spTree>
    <p:extLst>
      <p:ext uri="{BB962C8B-B14F-4D97-AF65-F5344CB8AC3E}">
        <p14:creationId xmlns:p14="http://schemas.microsoft.com/office/powerpoint/2010/main" val="3858292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85331" y="116308"/>
            <a:ext cx="8263890" cy="415499"/>
          </a:xfrm>
        </p:spPr>
        <p:txBody>
          <a:bodyPr/>
          <a:lstStyle/>
          <a:p>
            <a:r>
              <a:rPr lang="en-US"/>
              <a:t>Maker self-service app updates</a:t>
            </a:r>
          </a:p>
        </p:txBody>
      </p:sp>
      <p:sp>
        <p:nvSpPr>
          <p:cNvPr id="4" name="TextBox 3">
            <a:extLst>
              <a:ext uri="{FF2B5EF4-FFF2-40B4-BE49-F238E27FC236}">
                <a16:creationId xmlns:a16="http://schemas.microsoft.com/office/drawing/2014/main" id="{FC93A8B2-26BB-4190-AC0B-B1F48AE61654}"/>
              </a:ext>
            </a:extLst>
          </p:cNvPr>
          <p:cNvSpPr txBox="1"/>
          <p:nvPr/>
        </p:nvSpPr>
        <p:spPr>
          <a:xfrm>
            <a:off x="85330" y="833592"/>
            <a:ext cx="4774701" cy="2100575"/>
          </a:xfrm>
          <a:prstGeom prst="rect">
            <a:avLst/>
          </a:prstGeom>
          <a:noFill/>
        </p:spPr>
        <p:txBody>
          <a:bodyPr wrap="square" lIns="0" tIns="0" rIns="0" bIns="0" rtlCol="0">
            <a:spAutoFit/>
          </a:bodyPr>
          <a:lstStyle/>
          <a:p>
            <a:pPr marL="257175" indent="-257175" defTabSz="685775">
              <a:buFont typeface="Arial" panose="020B0604020202020204" pitchFamily="34" charset="0"/>
              <a:buChar char="•"/>
            </a:pPr>
            <a:r>
              <a:rPr lang="en-US" sz="1350" dirty="0">
                <a:gradFill>
                  <a:gsLst>
                    <a:gs pos="2917">
                      <a:srgbClr val="000000"/>
                    </a:gs>
                    <a:gs pos="30000">
                      <a:srgbClr val="000000"/>
                    </a:gs>
                  </a:gsLst>
                  <a:lin ang="5400000" scaled="0"/>
                </a:gradFill>
                <a:latin typeface="Segoe UI"/>
              </a:rPr>
              <a:t>Power Automate maker reports</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latin typeface="Segoe UI"/>
              </a:rPr>
              <a:t>Usage</a:t>
            </a:r>
            <a:r>
              <a:rPr lang="en-US" sz="1200" dirty="0">
                <a:gradFill>
                  <a:gsLst>
                    <a:gs pos="2917">
                      <a:srgbClr val="000000"/>
                    </a:gs>
                    <a:gs pos="30000">
                      <a:srgbClr val="000000"/>
                    </a:gs>
                  </a:gsLst>
                  <a:lin ang="5400000" scaled="0"/>
                </a:gradFill>
                <a:latin typeface="Segoe UI"/>
              </a:rPr>
              <a:t> (total flow runs by day, number of runs, trends) – helpful for monitoring Microsoft Flow consumption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latin typeface="Segoe UI"/>
              </a:rPr>
              <a:t>Errors</a:t>
            </a:r>
            <a:r>
              <a:rPr lang="en-US" sz="1200" dirty="0">
                <a:gradFill>
                  <a:gsLst>
                    <a:gs pos="2917">
                      <a:srgbClr val="000000"/>
                    </a:gs>
                    <a:gs pos="30000">
                      <a:srgbClr val="000000"/>
                    </a:gs>
                  </a:gsLst>
                  <a:lin ang="5400000" scaled="0"/>
                </a:gradFill>
                <a:latin typeface="Segoe UI"/>
              </a:rPr>
              <a:t> (by day, error types, error details) – helpful for troubleshooting </a:t>
            </a:r>
            <a:r>
              <a:rPr lang="en-US" sz="1200" dirty="0">
                <a:gradFill>
                  <a:gsLst>
                    <a:gs pos="2917">
                      <a:srgbClr val="000000"/>
                    </a:gs>
                    <a:gs pos="30000">
                      <a:srgbClr val="000000"/>
                    </a:gs>
                  </a:gsLst>
                  <a:lin ang="5400000" scaled="0"/>
                </a:gradFill>
              </a:rPr>
              <a:t>Power Automate flows running </a:t>
            </a:r>
            <a:r>
              <a:rPr lang="en-US" sz="1200" dirty="0">
                <a:gradFill>
                  <a:gsLst>
                    <a:gs pos="2917">
                      <a:srgbClr val="000000"/>
                    </a:gs>
                    <a:gs pos="30000">
                      <a:srgbClr val="000000"/>
                    </a:gs>
                  </a:gsLst>
                  <a:lin ang="5400000" scaled="0"/>
                </a:gradFill>
                <a:latin typeface="Segoe UI"/>
              </a:rPr>
              <a:t>in your environment.</a:t>
            </a:r>
          </a:p>
          <a:p>
            <a:pPr marL="342887" lvl="1" defTabSz="685775"/>
            <a:endParaRPr lang="en-US" sz="1350" dirty="0">
              <a:gradFill>
                <a:gsLst>
                  <a:gs pos="2917">
                    <a:srgbClr val="000000"/>
                  </a:gs>
                  <a:gs pos="30000">
                    <a:srgbClr val="000000"/>
                  </a:gs>
                </a:gsLst>
                <a:lin ang="5400000" scaled="0"/>
              </a:gradFill>
              <a:latin typeface="Segoe UI"/>
            </a:endParaRPr>
          </a:p>
          <a:p>
            <a:pPr marL="257175" indent="-257175" defTabSz="685775">
              <a:buFont typeface="Arial" panose="020B0604020202020204" pitchFamily="34" charset="0"/>
              <a:buChar char="•"/>
            </a:pPr>
            <a:r>
              <a:rPr lang="en-US" sz="1350" dirty="0">
                <a:solidFill>
                  <a:srgbClr val="000000"/>
                </a:solidFill>
                <a:latin typeface="Segoe UI"/>
              </a:rPr>
              <a:t>Power Apps maker reports</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Usage</a:t>
            </a:r>
            <a:r>
              <a:rPr lang="en-US" sz="1200" dirty="0">
                <a:gradFill>
                  <a:gsLst>
                    <a:gs pos="2917">
                      <a:srgbClr val="000000"/>
                    </a:gs>
                    <a:gs pos="30000">
                      <a:srgbClr val="000000"/>
                    </a:gs>
                  </a:gsLst>
                  <a:lin ang="5400000" scaled="0"/>
                </a:gradFill>
              </a:rPr>
              <a:t> – monitor user adoption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App Performance </a:t>
            </a:r>
            <a:r>
              <a:rPr lang="en-US" sz="1200" dirty="0">
                <a:gradFill>
                  <a:gsLst>
                    <a:gs pos="2917">
                      <a:srgbClr val="000000"/>
                    </a:gs>
                    <a:gs pos="30000">
                      <a:srgbClr val="000000"/>
                    </a:gs>
                  </a:gsLst>
                  <a:lin ang="5400000" scaled="0"/>
                </a:gradFill>
              </a:rPr>
              <a:t>– monitor perf by device and location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Location</a:t>
            </a:r>
            <a:r>
              <a:rPr lang="en-US" sz="1200" dirty="0">
                <a:gradFill>
                  <a:gsLst>
                    <a:gs pos="2917">
                      <a:srgbClr val="000000"/>
                    </a:gs>
                    <a:gs pos="30000">
                      <a:srgbClr val="000000"/>
                    </a:gs>
                  </a:gsLst>
                  <a:lin ang="5400000" scaled="0"/>
                </a:gradFill>
              </a:rPr>
              <a:t> – helpful for executive rollups</a:t>
            </a:r>
          </a:p>
        </p:txBody>
      </p:sp>
      <p:pic>
        <p:nvPicPr>
          <p:cNvPr id="8" name="Picture 7" descr="A screenshot of a cell phone&#10;&#10;Description automatically generated">
            <a:extLst>
              <a:ext uri="{FF2B5EF4-FFF2-40B4-BE49-F238E27FC236}">
                <a16:creationId xmlns:a16="http://schemas.microsoft.com/office/drawing/2014/main" id="{FF601172-A29C-482F-A94F-308E9673A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208" y="0"/>
            <a:ext cx="2200163" cy="7291157"/>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87DE6E19-691A-45C6-9D7D-498BF6B593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7701" y="3003798"/>
            <a:ext cx="3052936" cy="1669574"/>
          </a:xfrm>
          <a:prstGeom prst="rect">
            <a:avLst/>
          </a:prstGeom>
        </p:spPr>
      </p:pic>
      <p:sp>
        <p:nvSpPr>
          <p:cNvPr id="3" name="Rectangle 2">
            <a:extLst>
              <a:ext uri="{FF2B5EF4-FFF2-40B4-BE49-F238E27FC236}">
                <a16:creationId xmlns:a16="http://schemas.microsoft.com/office/drawing/2014/main" id="{BB3E8754-0B9B-4E87-877A-FD0D8EED2250}"/>
              </a:ext>
            </a:extLst>
          </p:cNvPr>
          <p:cNvSpPr/>
          <p:nvPr/>
        </p:nvSpPr>
        <p:spPr>
          <a:xfrm>
            <a:off x="85331" y="3063935"/>
            <a:ext cx="3118799" cy="1223412"/>
          </a:xfrm>
          <a:prstGeom prst="rect">
            <a:avLst/>
          </a:prstGeom>
        </p:spPr>
        <p:txBody>
          <a:bodyPr wrap="square">
            <a:spAutoFit/>
          </a:bodyPr>
          <a:lstStyle/>
          <a:p>
            <a:pPr marL="171450" indent="-171450" defTabSz="685775">
              <a:buFont typeface="Arial" panose="020B0604020202020204" pitchFamily="34" charset="0"/>
              <a:buChar char="•"/>
            </a:pPr>
            <a:r>
              <a:rPr lang="en-US" sz="1350">
                <a:gradFill>
                  <a:gsLst>
                    <a:gs pos="2917">
                      <a:srgbClr val="000000"/>
                    </a:gs>
                    <a:gs pos="30000">
                      <a:srgbClr val="000000"/>
                    </a:gs>
                  </a:gsLst>
                  <a:lin ang="5400000" scaled="0"/>
                </a:gradFill>
              </a:rPr>
              <a:t>New proactive app email updates</a:t>
            </a:r>
          </a:p>
          <a:p>
            <a:pPr marL="628650" lvl="1" indent="-171450" defTabSz="685775">
              <a:buFont typeface="Arial" panose="020B0604020202020204" pitchFamily="34" charset="0"/>
              <a:buChar char="•"/>
            </a:pPr>
            <a:r>
              <a:rPr lang="en-US" sz="1200">
                <a:gradFill>
                  <a:gsLst>
                    <a:gs pos="2917">
                      <a:srgbClr val="000000"/>
                    </a:gs>
                    <a:gs pos="30000">
                      <a:srgbClr val="000000"/>
                    </a:gs>
                  </a:gsLst>
                  <a:lin ang="5400000" scaled="0"/>
                </a:gradFill>
              </a:rPr>
              <a:t>E-mail with usage info for their top performing apps</a:t>
            </a:r>
          </a:p>
          <a:p>
            <a:pPr marL="628650" lvl="1" indent="-171450" defTabSz="685775">
              <a:buFont typeface="Arial" panose="020B0604020202020204" pitchFamily="34" charset="0"/>
              <a:buChar char="•"/>
            </a:pPr>
            <a:r>
              <a:rPr lang="en-US" sz="1200">
                <a:gradFill>
                  <a:gsLst>
                    <a:gs pos="2917">
                      <a:srgbClr val="000000"/>
                    </a:gs>
                    <a:gs pos="30000">
                      <a:srgbClr val="000000"/>
                    </a:gs>
                  </a:gsLst>
                  <a:lin ang="5400000" scaled="0"/>
                </a:gradFill>
              </a:rPr>
              <a:t>Includes recommendations on how to make improvements using new features</a:t>
            </a:r>
          </a:p>
        </p:txBody>
      </p:sp>
    </p:spTree>
    <p:extLst>
      <p:ext uri="{BB962C8B-B14F-4D97-AF65-F5344CB8AC3E}">
        <p14:creationId xmlns:p14="http://schemas.microsoft.com/office/powerpoint/2010/main" val="1438963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2897-1962-49A9-82E2-7F8ECA1FCA71}"/>
              </a:ext>
            </a:extLst>
          </p:cNvPr>
          <p:cNvSpPr>
            <a:spLocks noGrp="1"/>
          </p:cNvSpPr>
          <p:nvPr>
            <p:ph type="title"/>
          </p:nvPr>
        </p:nvSpPr>
        <p:spPr>
          <a:xfrm>
            <a:off x="366809" y="171452"/>
            <a:ext cx="8472312" cy="553998"/>
          </a:xfrm>
        </p:spPr>
        <p:txBody>
          <a:bodyPr/>
          <a:lstStyle/>
          <a:p>
            <a:r>
              <a:rPr lang="en-US" sz="4000">
                <a:solidFill>
                  <a:schemeClr val="tx1"/>
                </a:solidFill>
              </a:rPr>
              <a:t>Configure audit logs</a:t>
            </a:r>
          </a:p>
        </p:txBody>
      </p:sp>
      <p:sp>
        <p:nvSpPr>
          <p:cNvPr id="5" name="Rectangle: Rounded Corners 4">
            <a:extLst>
              <a:ext uri="{FF2B5EF4-FFF2-40B4-BE49-F238E27FC236}">
                <a16:creationId xmlns:a16="http://schemas.microsoft.com/office/drawing/2014/main" id="{DA93DAE3-70F6-49EF-8B63-071728F43B98}"/>
              </a:ext>
            </a:extLst>
          </p:cNvPr>
          <p:cNvSpPr/>
          <p:nvPr/>
        </p:nvSpPr>
        <p:spPr bwMode="auto">
          <a:xfrm>
            <a:off x="323528" y="1851670"/>
            <a:ext cx="2448272" cy="108012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Office 365 </a:t>
            </a:r>
            <a:br>
              <a:rPr lang="en-US" sz="2000">
                <a:solidFill>
                  <a:schemeClr val="bg1"/>
                </a:solidFill>
              </a:rPr>
            </a:br>
            <a:r>
              <a:rPr lang="en-US" sz="2000">
                <a:solidFill>
                  <a:schemeClr val="bg1"/>
                </a:solidFill>
              </a:rPr>
              <a:t>Activity Logging</a:t>
            </a:r>
          </a:p>
        </p:txBody>
      </p:sp>
      <p:sp>
        <p:nvSpPr>
          <p:cNvPr id="6" name="Rectangle: Rounded Corners 5">
            <a:extLst>
              <a:ext uri="{FF2B5EF4-FFF2-40B4-BE49-F238E27FC236}">
                <a16:creationId xmlns:a16="http://schemas.microsoft.com/office/drawing/2014/main" id="{92955382-49F8-432D-AA96-77078D254D31}"/>
              </a:ext>
            </a:extLst>
          </p:cNvPr>
          <p:cNvSpPr/>
          <p:nvPr/>
        </p:nvSpPr>
        <p:spPr bwMode="auto">
          <a:xfrm>
            <a:off x="323528" y="3394058"/>
            <a:ext cx="2448272" cy="108012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CDS Data </a:t>
            </a:r>
            <a:br>
              <a:rPr lang="en-US" sz="2000">
                <a:solidFill>
                  <a:schemeClr val="bg1"/>
                </a:solidFill>
              </a:rPr>
            </a:br>
            <a:r>
              <a:rPr lang="en-US" sz="2000">
                <a:solidFill>
                  <a:schemeClr val="bg1"/>
                </a:solidFill>
              </a:rPr>
              <a:t>Activity Logging</a:t>
            </a:r>
          </a:p>
        </p:txBody>
      </p:sp>
      <p:pic>
        <p:nvPicPr>
          <p:cNvPr id="7" name="Picture 4" descr="A screenshot of a cell phone&#10;&#10;Description generated with very high confidence">
            <a:extLst>
              <a:ext uri="{FF2B5EF4-FFF2-40B4-BE49-F238E27FC236}">
                <a16:creationId xmlns:a16="http://schemas.microsoft.com/office/drawing/2014/main" id="{67071BE6-F497-4FD0-BBE5-D5915C20FCFC}"/>
              </a:ext>
            </a:extLst>
          </p:cNvPr>
          <p:cNvPicPr>
            <a:picLocks noChangeAspect="1"/>
          </p:cNvPicPr>
          <p:nvPr/>
        </p:nvPicPr>
        <p:blipFill>
          <a:blip r:embed="rId3"/>
          <a:stretch>
            <a:fillRect/>
          </a:stretch>
        </p:blipFill>
        <p:spPr>
          <a:xfrm>
            <a:off x="3595059" y="1222646"/>
            <a:ext cx="5585453" cy="3920854"/>
          </a:xfrm>
          <a:prstGeom prst="rect">
            <a:avLst/>
          </a:prstGeom>
        </p:spPr>
      </p:pic>
      <p:sp>
        <p:nvSpPr>
          <p:cNvPr id="4" name="Arrow: Right 3">
            <a:extLst>
              <a:ext uri="{FF2B5EF4-FFF2-40B4-BE49-F238E27FC236}">
                <a16:creationId xmlns:a16="http://schemas.microsoft.com/office/drawing/2014/main" id="{F28C237D-37A6-4F6E-A7E8-347080B2DA61}"/>
              </a:ext>
            </a:extLst>
          </p:cNvPr>
          <p:cNvSpPr/>
          <p:nvPr/>
        </p:nvSpPr>
        <p:spPr bwMode="auto">
          <a:xfrm>
            <a:off x="2915816" y="2163457"/>
            <a:ext cx="720080" cy="484632"/>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
        <p:nvSpPr>
          <p:cNvPr id="9" name="Text Placeholder 2">
            <a:extLst>
              <a:ext uri="{FF2B5EF4-FFF2-40B4-BE49-F238E27FC236}">
                <a16:creationId xmlns:a16="http://schemas.microsoft.com/office/drawing/2014/main" id="{0CE2D4B5-E5DB-4271-B410-7B91FC0A0E2D}"/>
              </a:ext>
            </a:extLst>
          </p:cNvPr>
          <p:cNvSpPr txBox="1">
            <a:spLocks/>
          </p:cNvSpPr>
          <p:nvPr/>
        </p:nvSpPr>
        <p:spPr>
          <a:xfrm>
            <a:off x="438150" y="915566"/>
            <a:ext cx="8263890" cy="332399"/>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2400"/>
              <a:t>Audit log data allows looking at activity that occurred in the platform</a:t>
            </a:r>
          </a:p>
        </p:txBody>
      </p:sp>
    </p:spTree>
    <p:extLst>
      <p:ext uri="{BB962C8B-B14F-4D97-AF65-F5344CB8AC3E}">
        <p14:creationId xmlns:p14="http://schemas.microsoft.com/office/powerpoint/2010/main" val="31717559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6809" y="171452"/>
            <a:ext cx="8472312" cy="609398"/>
          </a:xfrm>
        </p:spPr>
        <p:txBody>
          <a:bodyPr/>
          <a:lstStyle/>
          <a:p>
            <a:r>
              <a:rPr lang="en-US"/>
              <a:t>Office 365 Activity Logging</a:t>
            </a:r>
          </a:p>
        </p:txBody>
      </p:sp>
      <p:sp>
        <p:nvSpPr>
          <p:cNvPr id="6" name="Text Placeholder 5"/>
          <p:cNvSpPr>
            <a:spLocks noGrp="1"/>
          </p:cNvSpPr>
          <p:nvPr>
            <p:ph type="body" sz="quarter" idx="10"/>
          </p:nvPr>
        </p:nvSpPr>
        <p:spPr>
          <a:xfrm>
            <a:off x="370063" y="1111119"/>
            <a:ext cx="6582121" cy="443198"/>
          </a:xfrm>
        </p:spPr>
        <p:txBody>
          <a:bodyPr/>
          <a:lstStyle/>
          <a:p>
            <a:r>
              <a:rPr lang="en-US" sz="1600">
                <a:latin typeface="Segoe UI Semilight" panose="020B0402040204020203" pitchFamily="34" charset="0"/>
                <a:cs typeface="Segoe UI Semilight" panose="020B0402040204020203" pitchFamily="34" charset="0"/>
              </a:rPr>
              <a:t>Activity Logging integrated with Office Security and Compliance center for comprehensive logging across Microsoft services</a:t>
            </a:r>
          </a:p>
        </p:txBody>
      </p:sp>
      <p:pic>
        <p:nvPicPr>
          <p:cNvPr id="5" name="Picture 4">
            <a:extLst>
              <a:ext uri="{FF2B5EF4-FFF2-40B4-BE49-F238E27FC236}">
                <a16:creationId xmlns:a16="http://schemas.microsoft.com/office/drawing/2014/main" id="{026C84AB-AE4B-4630-A907-FBB20F40D6EA}"/>
              </a:ext>
            </a:extLst>
          </p:cNvPr>
          <p:cNvPicPr>
            <a:picLocks noChangeAspect="1"/>
          </p:cNvPicPr>
          <p:nvPr/>
        </p:nvPicPr>
        <p:blipFill>
          <a:blip r:embed="rId3"/>
          <a:stretch>
            <a:fillRect/>
          </a:stretch>
        </p:blipFill>
        <p:spPr>
          <a:xfrm>
            <a:off x="3686904" y="1889113"/>
            <a:ext cx="5339281" cy="2967659"/>
          </a:xfrm>
          <a:prstGeom prst="rect">
            <a:avLst/>
          </a:prstGeom>
          <a:ln>
            <a:solidFill>
              <a:schemeClr val="tx1"/>
            </a:solidFill>
          </a:ln>
        </p:spPr>
      </p:pic>
      <p:sp>
        <p:nvSpPr>
          <p:cNvPr id="7" name="Text Placeholder 5">
            <a:extLst>
              <a:ext uri="{FF2B5EF4-FFF2-40B4-BE49-F238E27FC236}">
                <a16:creationId xmlns:a16="http://schemas.microsoft.com/office/drawing/2014/main" id="{C36B6A4F-1E8A-46BD-B0FA-A8756F4BE34E}"/>
              </a:ext>
            </a:extLst>
          </p:cNvPr>
          <p:cNvSpPr txBox="1">
            <a:spLocks/>
          </p:cNvSpPr>
          <p:nvPr/>
        </p:nvSpPr>
        <p:spPr>
          <a:xfrm>
            <a:off x="366809" y="2006309"/>
            <a:ext cx="3224118" cy="2175980"/>
          </a:xfrm>
          <a:prstGeom prst="rect">
            <a:avLst/>
          </a:prstGeom>
        </p:spPr>
        <p:txBody>
          <a:bodyPr vert="horz" wrap="square" lIns="0" tIns="0" rIns="0" bIns="0" rtlCol="0">
            <a:spAutoFit/>
          </a:bodyPr>
          <a:lstStyle>
            <a:lvl1pPr marL="460355" indent="-460355" defTabSz="914325">
              <a:lnSpc>
                <a:spcPct val="90000"/>
              </a:lnSpc>
              <a:spcBef>
                <a:spcPct val="20000"/>
              </a:spcBef>
              <a:buClr>
                <a:schemeClr val="tx1"/>
              </a:buClr>
              <a:buSzPct val="90000"/>
              <a:buFont typeface="Wingdings" pitchFamily="2" charset="2"/>
              <a:buChar char="§"/>
              <a:defRPr spc="-71" baseline="0">
                <a:gradFill>
                  <a:gsLst>
                    <a:gs pos="0">
                      <a:schemeClr val="tx1"/>
                    </a:gs>
                    <a:gs pos="86000">
                      <a:schemeClr val="tx1"/>
                    </a:gs>
                  </a:gsLst>
                  <a:lin ang="5400000" scaled="0"/>
                </a:gradFill>
                <a:latin typeface="Segoe UI Semilight" panose="020B0402040204020203" pitchFamily="34" charset="0"/>
                <a:cs typeface="Segoe UI Semilight" panose="020B0402040204020203" pitchFamily="34" charset="0"/>
              </a:defRPr>
            </a:lvl1pPr>
            <a:lvl2pPr marL="855628" indent="-395272" defTabSz="914325">
              <a:lnSpc>
                <a:spcPct val="90000"/>
              </a:lnSpc>
              <a:spcBef>
                <a:spcPct val="20000"/>
              </a:spcBef>
              <a:buClr>
                <a:schemeClr val="tx1"/>
              </a:buClr>
              <a:buSzPct val="90000"/>
              <a:buFont typeface="Wingdings" pitchFamily="2" charset="2"/>
              <a:buChar char="§"/>
              <a:defRPr sz="2800" spc="-71" baseline="0">
                <a:gradFill>
                  <a:gsLst>
                    <a:gs pos="0">
                      <a:schemeClr val="tx1"/>
                    </a:gs>
                    <a:gs pos="86000">
                      <a:schemeClr val="tx1"/>
                    </a:gs>
                  </a:gsLst>
                  <a:lin ang="5400000" scaled="0"/>
                </a:gradFill>
              </a:defRPr>
            </a:lvl2pPr>
            <a:lvl3pPr marL="1258836" indent="-403208" defTabSz="914325">
              <a:lnSpc>
                <a:spcPct val="90000"/>
              </a:lnSpc>
              <a:spcBef>
                <a:spcPct val="20000"/>
              </a:spcBef>
              <a:buClr>
                <a:schemeClr val="tx1"/>
              </a:buClr>
              <a:buSzPct val="90000"/>
              <a:buFont typeface="Wingdings" pitchFamily="2" charset="2"/>
              <a:buChar char="§"/>
              <a:defRPr sz="2400" spc="-71" baseline="0">
                <a:gradFill>
                  <a:gsLst>
                    <a:gs pos="0">
                      <a:schemeClr val="tx1"/>
                    </a:gs>
                    <a:gs pos="86000">
                      <a:schemeClr val="tx1"/>
                    </a:gs>
                  </a:gsLst>
                  <a:lin ang="5400000" scaled="0"/>
                </a:gradFill>
              </a:defRPr>
            </a:lvl3pPr>
            <a:lvl4pPr marL="1604896" indent="-346061"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4pPr>
            <a:lvl5pPr marL="1941432" indent="-336536"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5pPr>
            <a:lvl6pPr marL="2514395" indent="-228581" defTabSz="914325">
              <a:spcBef>
                <a:spcPct val="20000"/>
              </a:spcBef>
              <a:buFont typeface="Arial" pitchFamily="34" charset="0"/>
              <a:buChar char="•"/>
              <a:defRPr sz="2000"/>
            </a:lvl6pPr>
            <a:lvl7pPr marL="2971557" indent="-228581" defTabSz="914325">
              <a:spcBef>
                <a:spcPct val="20000"/>
              </a:spcBef>
              <a:buFont typeface="Arial" pitchFamily="34" charset="0"/>
              <a:buChar char="•"/>
              <a:defRPr sz="2000"/>
            </a:lvl7pPr>
            <a:lvl8pPr marL="3428720" indent="-228581" defTabSz="914325">
              <a:spcBef>
                <a:spcPct val="20000"/>
              </a:spcBef>
              <a:buFont typeface="Arial" pitchFamily="34" charset="0"/>
              <a:buChar char="•"/>
              <a:defRPr sz="2000"/>
            </a:lvl8pPr>
            <a:lvl9pPr marL="3885883" indent="-228581" defTabSz="914325">
              <a:spcBef>
                <a:spcPct val="20000"/>
              </a:spcBef>
              <a:buFont typeface="Arial" pitchFamily="34" charset="0"/>
              <a:buChar char="•"/>
              <a:defRPr sz="2000"/>
            </a:lvl9pPr>
          </a:lstStyle>
          <a:p>
            <a:r>
              <a:rPr lang="en-US" sz="1600"/>
              <a:t>The audit records are stored in Office 365 Security and Compliance center. </a:t>
            </a:r>
          </a:p>
          <a:p>
            <a:endParaRPr lang="en-US" sz="1600"/>
          </a:p>
          <a:p>
            <a:r>
              <a:rPr lang="en-US" sz="1600"/>
              <a:t>Office provides an API to query this data, which is currently used by many SIEM vendors to use the Activity Logging data for reporting</a:t>
            </a:r>
          </a:p>
          <a:p>
            <a:endParaRPr lang="en-US" sz="1600"/>
          </a:p>
        </p:txBody>
      </p:sp>
    </p:spTree>
    <p:extLst>
      <p:ext uri="{BB962C8B-B14F-4D97-AF65-F5344CB8AC3E}">
        <p14:creationId xmlns:p14="http://schemas.microsoft.com/office/powerpoint/2010/main" val="17310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0B4B-AE82-4EEA-AC99-904A10640BCA}"/>
              </a:ext>
            </a:extLst>
          </p:cNvPr>
          <p:cNvSpPr>
            <a:spLocks noGrp="1"/>
          </p:cNvSpPr>
          <p:nvPr>
            <p:ph type="title"/>
          </p:nvPr>
        </p:nvSpPr>
        <p:spPr/>
        <p:txBody>
          <a:bodyPr/>
          <a:lstStyle/>
          <a:p>
            <a:r>
              <a:rPr lang="en-US"/>
              <a:t>Which activity logs are supported?</a:t>
            </a:r>
          </a:p>
        </p:txBody>
      </p:sp>
      <p:graphicFrame>
        <p:nvGraphicFramePr>
          <p:cNvPr id="4" name="Table 3">
            <a:extLst>
              <a:ext uri="{FF2B5EF4-FFF2-40B4-BE49-F238E27FC236}">
                <a16:creationId xmlns:a16="http://schemas.microsoft.com/office/drawing/2014/main" id="{28B18BB7-49BA-4B82-A71F-45FF45D1982D}"/>
              </a:ext>
            </a:extLst>
          </p:cNvPr>
          <p:cNvGraphicFramePr>
            <a:graphicFrameLocks noGrp="1"/>
          </p:cNvGraphicFramePr>
          <p:nvPr>
            <p:extLst>
              <p:ext uri="{D42A27DB-BD31-4B8C-83A1-F6EECF244321}">
                <p14:modId xmlns:p14="http://schemas.microsoft.com/office/powerpoint/2010/main" val="1035105762"/>
              </p:ext>
            </p:extLst>
          </p:nvPr>
        </p:nvGraphicFramePr>
        <p:xfrm>
          <a:off x="323528" y="987574"/>
          <a:ext cx="8417985" cy="3528392"/>
        </p:xfrm>
        <a:graphic>
          <a:graphicData uri="http://schemas.openxmlformats.org/drawingml/2006/table">
            <a:tbl>
              <a:tblPr firstRow="1" bandRow="1">
                <a:tableStyleId>{21E4AEA4-8DFA-4A89-87EB-49C32662AFE0}</a:tableStyleId>
              </a:tblPr>
              <a:tblGrid>
                <a:gridCol w="3406461">
                  <a:extLst>
                    <a:ext uri="{9D8B030D-6E8A-4147-A177-3AD203B41FA5}">
                      <a16:colId xmlns:a16="http://schemas.microsoft.com/office/drawing/2014/main" val="1727943013"/>
                    </a:ext>
                  </a:extLst>
                </a:gridCol>
                <a:gridCol w="5011524">
                  <a:extLst>
                    <a:ext uri="{9D8B030D-6E8A-4147-A177-3AD203B41FA5}">
                      <a16:colId xmlns:a16="http://schemas.microsoft.com/office/drawing/2014/main" val="646873165"/>
                    </a:ext>
                  </a:extLst>
                </a:gridCol>
              </a:tblGrid>
              <a:tr h="477803">
                <a:tc>
                  <a:txBody>
                    <a:bodyPr/>
                    <a:lstStyle/>
                    <a:p>
                      <a:r>
                        <a:rPr lang="en-US" sz="1500" dirty="0"/>
                        <a:t>Power Automate</a:t>
                      </a:r>
                    </a:p>
                  </a:txBody>
                  <a:tcPr marL="68580" marR="68580" marT="34290" marB="34290"/>
                </a:tc>
                <a:tc>
                  <a:txBody>
                    <a:bodyPr/>
                    <a:lstStyle/>
                    <a:p>
                      <a:r>
                        <a:rPr lang="en-US" sz="1500" dirty="0"/>
                        <a:t>Power Apps</a:t>
                      </a:r>
                    </a:p>
                  </a:txBody>
                  <a:tcPr marL="68580" marR="68580" marT="34290" marB="34290"/>
                </a:tc>
                <a:extLst>
                  <a:ext uri="{0D108BD9-81ED-4DB2-BD59-A6C34878D82A}">
                    <a16:rowId xmlns:a16="http://schemas.microsoft.com/office/drawing/2014/main" val="1634850960"/>
                  </a:ext>
                </a:extLst>
              </a:tr>
              <a:tr h="3050589">
                <a:tc>
                  <a:txBody>
                    <a:bodyPr/>
                    <a:lstStyle/>
                    <a:p>
                      <a:pPr marL="285750" indent="-285750">
                        <a:buFont typeface="Arial" panose="020B0604020202020204" pitchFamily="34" charset="0"/>
                        <a:buChar char="•"/>
                      </a:pPr>
                      <a:r>
                        <a:rPr lang="en-US" sz="1600" dirty="0"/>
                        <a:t>Created flow </a:t>
                      </a:r>
                    </a:p>
                    <a:p>
                      <a:pPr marL="285750" indent="-285750">
                        <a:buFont typeface="Arial" panose="020B0604020202020204" pitchFamily="34" charset="0"/>
                        <a:buChar char="•"/>
                      </a:pPr>
                      <a:r>
                        <a:rPr lang="en-US" sz="1600" dirty="0"/>
                        <a:t>Edited flow </a:t>
                      </a:r>
                    </a:p>
                    <a:p>
                      <a:pPr marL="285750" indent="-285750">
                        <a:buFont typeface="Arial" panose="020B0604020202020204" pitchFamily="34" charset="0"/>
                        <a:buChar char="•"/>
                      </a:pPr>
                      <a:r>
                        <a:rPr lang="en-US" sz="1600" dirty="0"/>
                        <a:t>Deleted flow </a:t>
                      </a:r>
                    </a:p>
                    <a:p>
                      <a:pPr marL="285750" indent="-285750">
                        <a:buFont typeface="Arial" panose="020B0604020202020204" pitchFamily="34" charset="0"/>
                        <a:buChar char="•"/>
                      </a:pPr>
                      <a:r>
                        <a:rPr lang="en-US" sz="1600" dirty="0"/>
                        <a:t>Edited permissions </a:t>
                      </a:r>
                    </a:p>
                    <a:p>
                      <a:pPr marL="285750" indent="-285750">
                        <a:buFont typeface="Arial" panose="020B0604020202020204" pitchFamily="34" charset="0"/>
                        <a:buChar char="•"/>
                      </a:pPr>
                      <a:r>
                        <a:rPr lang="en-US" sz="1600" dirty="0"/>
                        <a:t>Deleted permissions </a:t>
                      </a:r>
                    </a:p>
                    <a:p>
                      <a:pPr marL="285750" indent="-285750">
                        <a:buFont typeface="Arial" panose="020B0604020202020204" pitchFamily="34" charset="0"/>
                        <a:buChar char="•"/>
                      </a:pPr>
                      <a:r>
                        <a:rPr lang="en-US" sz="1600" dirty="0"/>
                        <a:t>Started a paid trial </a:t>
                      </a:r>
                    </a:p>
                    <a:p>
                      <a:pPr marL="285750" indent="-285750">
                        <a:buFont typeface="Arial" panose="020B0604020202020204" pitchFamily="34" charset="0"/>
                        <a:buChar char="•"/>
                      </a:pPr>
                      <a:r>
                        <a:rPr lang="en-US" sz="1600" dirty="0"/>
                        <a:t>Renewed a paid trial </a:t>
                      </a:r>
                      <a:endParaRPr lang="en-US" sz="1600" dirty="0">
                        <a:gradFill>
                          <a:gsLst>
                            <a:gs pos="2917">
                              <a:schemeClr val="tx1"/>
                            </a:gs>
                            <a:gs pos="30000">
                              <a:schemeClr val="tx1"/>
                            </a:gs>
                          </a:gsLst>
                          <a:lin ang="5400000" scaled="0"/>
                        </a:gradFill>
                      </a:endParaRPr>
                    </a:p>
                  </a:txBody>
                  <a:tcPr marL="68580" marR="68580" marT="34290" marB="34290"/>
                </a:tc>
                <a:tc>
                  <a:txBody>
                    <a:bodyPr/>
                    <a:lstStyle/>
                    <a:p>
                      <a:pPr marL="285750" indent="-285750">
                        <a:buFont typeface="Arial" panose="020B0604020202020204" pitchFamily="34" charset="0"/>
                        <a:buChar char="•"/>
                      </a:pPr>
                      <a:r>
                        <a:rPr lang="en-US" sz="1600" dirty="0"/>
                        <a:t>Created app</a:t>
                      </a:r>
                    </a:p>
                    <a:p>
                      <a:pPr marL="285750" indent="-285750">
                        <a:buFont typeface="Arial" panose="020B0604020202020204" pitchFamily="34" charset="0"/>
                        <a:buChar char="•"/>
                      </a:pPr>
                      <a:r>
                        <a:rPr lang="en-US" sz="1600" dirty="0"/>
                        <a:t>Edited/save app (draft)</a:t>
                      </a:r>
                    </a:p>
                    <a:p>
                      <a:pPr marL="285750" indent="-285750">
                        <a:buFont typeface="Arial" panose="020B0604020202020204" pitchFamily="34" charset="0"/>
                        <a:buChar char="•"/>
                      </a:pPr>
                      <a:r>
                        <a:rPr lang="en-US" sz="1600" dirty="0"/>
                        <a:t>Published app</a:t>
                      </a:r>
                    </a:p>
                    <a:p>
                      <a:pPr marL="285750" indent="-285750">
                        <a:buFont typeface="Arial" panose="020B0604020202020204" pitchFamily="34" charset="0"/>
                        <a:buChar char="•"/>
                      </a:pPr>
                      <a:r>
                        <a:rPr lang="en-US" sz="1600" dirty="0"/>
                        <a:t>Deleted app</a:t>
                      </a:r>
                    </a:p>
                    <a:p>
                      <a:pPr marL="285750" indent="-285750">
                        <a:buFont typeface="Arial" panose="020B0604020202020204" pitchFamily="34" charset="0"/>
                        <a:buChar char="•"/>
                      </a:pPr>
                      <a:r>
                        <a:rPr lang="en-US" sz="1600" dirty="0"/>
                        <a:t>Restored an app from app version</a:t>
                      </a:r>
                    </a:p>
                    <a:p>
                      <a:pPr marL="285750" indent="-285750">
                        <a:buFont typeface="Arial" panose="020B0604020202020204" pitchFamily="34" charset="0"/>
                        <a:buChar char="•"/>
                      </a:pPr>
                      <a:r>
                        <a:rPr lang="en-US" sz="1600" dirty="0"/>
                        <a:t>Launched app</a:t>
                      </a:r>
                    </a:p>
                    <a:p>
                      <a:pPr marL="285750" indent="-285750">
                        <a:buFont typeface="Arial" panose="020B0604020202020204" pitchFamily="34" charset="0"/>
                        <a:buChar char="•"/>
                      </a:pPr>
                      <a:r>
                        <a:rPr lang="en-US" sz="1600" dirty="0"/>
                        <a:t>Marking app as featured</a:t>
                      </a:r>
                    </a:p>
                    <a:p>
                      <a:pPr marL="285750" indent="-285750">
                        <a:buFont typeface="Arial" panose="020B0604020202020204" pitchFamily="34" charset="0"/>
                        <a:buChar char="•"/>
                      </a:pPr>
                      <a:r>
                        <a:rPr lang="en-US" sz="1600" dirty="0"/>
                        <a:t>Marking app as hero</a:t>
                      </a:r>
                    </a:p>
                    <a:p>
                      <a:pPr marL="285750" indent="-285750">
                        <a:buFont typeface="Arial" panose="020B0604020202020204" pitchFamily="34" charset="0"/>
                        <a:buChar char="•"/>
                      </a:pPr>
                      <a:r>
                        <a:rPr lang="en-US" sz="1600" dirty="0"/>
                        <a:t>Edited app permissions</a:t>
                      </a:r>
                    </a:p>
                    <a:p>
                      <a:pPr marL="285750" indent="-285750">
                        <a:buFont typeface="Arial" panose="020B0604020202020204" pitchFamily="34" charset="0"/>
                        <a:buChar char="•"/>
                      </a:pPr>
                      <a:r>
                        <a:rPr lang="en-US" sz="1600" dirty="0"/>
                        <a:t>Deleted app permissions</a:t>
                      </a:r>
                    </a:p>
                  </a:txBody>
                  <a:tcPr marL="68580" marR="68580" marT="34290" marB="34290"/>
                </a:tc>
                <a:extLst>
                  <a:ext uri="{0D108BD9-81ED-4DB2-BD59-A6C34878D82A}">
                    <a16:rowId xmlns:a16="http://schemas.microsoft.com/office/drawing/2014/main" val="3741146617"/>
                  </a:ext>
                </a:extLst>
              </a:tr>
            </a:tbl>
          </a:graphicData>
        </a:graphic>
      </p:graphicFrame>
    </p:spTree>
    <p:extLst>
      <p:ext uri="{BB962C8B-B14F-4D97-AF65-F5344CB8AC3E}">
        <p14:creationId xmlns:p14="http://schemas.microsoft.com/office/powerpoint/2010/main" val="3321106804"/>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2A29DA-7793-42D9-8B75-7B29BEEFE676}"/>
              </a:ext>
            </a:extLst>
          </p:cNvPr>
          <p:cNvSpPr>
            <a:spLocks noGrp="1"/>
          </p:cNvSpPr>
          <p:nvPr>
            <p:ph idx="1"/>
          </p:nvPr>
        </p:nvSpPr>
        <p:spPr>
          <a:xfrm>
            <a:off x="228600" y="1005841"/>
            <a:ext cx="8879904" cy="3213187"/>
          </a:xfrm>
        </p:spPr>
        <p:txBody>
          <a:bodyPr/>
          <a:lstStyle/>
          <a:p>
            <a:r>
              <a:rPr lang="en-US"/>
              <a:t>Must have an Office 365 E3 or greater license</a:t>
            </a:r>
            <a:br>
              <a:rPr lang="en-US"/>
            </a:br>
            <a:endParaRPr lang="en-US"/>
          </a:p>
          <a:p>
            <a:r>
              <a:rPr lang="en-US"/>
              <a:t>Must enable at the organization level</a:t>
            </a:r>
          </a:p>
          <a:p>
            <a:pPr lvl="1"/>
            <a:r>
              <a:rPr lang="en-US" sz="2000"/>
              <a:t>Enable-</a:t>
            </a:r>
            <a:r>
              <a:rPr lang="en-US" sz="2000" err="1"/>
              <a:t>OrganizationCustomization</a:t>
            </a:r>
            <a:endParaRPr lang="en-US" sz="2000"/>
          </a:p>
          <a:p>
            <a:pPr lvl="1"/>
            <a:r>
              <a:rPr lang="en-US" sz="2000"/>
              <a:t>Set-</a:t>
            </a:r>
            <a:r>
              <a:rPr lang="en-US" sz="2000" err="1"/>
              <a:t>AdminAuditLogConfig</a:t>
            </a:r>
            <a:r>
              <a:rPr lang="en-US" sz="2000"/>
              <a:t> -</a:t>
            </a:r>
            <a:r>
              <a:rPr lang="en-US" sz="2000" err="1"/>
              <a:t>UnifiedAuditLogIngestionEnabled</a:t>
            </a:r>
            <a:r>
              <a:rPr lang="en-US" sz="2000"/>
              <a:t> $true</a:t>
            </a:r>
          </a:p>
          <a:p>
            <a:endParaRPr lang="en-US"/>
          </a:p>
          <a:p>
            <a:r>
              <a:rPr lang="en-US"/>
              <a:t>Non service admins need permissions to view</a:t>
            </a:r>
          </a:p>
          <a:p>
            <a:pPr lvl="1"/>
            <a:r>
              <a:rPr lang="en-US" sz="2000"/>
              <a:t>E.g. Add-</a:t>
            </a:r>
            <a:r>
              <a:rPr lang="en-US" sz="2000" err="1"/>
              <a:t>RoleGroupMember</a:t>
            </a:r>
            <a:r>
              <a:rPr lang="en-US" sz="2000"/>
              <a:t> "Compliance Management" -Member user1</a:t>
            </a:r>
          </a:p>
        </p:txBody>
      </p:sp>
      <p:sp>
        <p:nvSpPr>
          <p:cNvPr id="3" name="Title 2">
            <a:extLst>
              <a:ext uri="{FF2B5EF4-FFF2-40B4-BE49-F238E27FC236}">
                <a16:creationId xmlns:a16="http://schemas.microsoft.com/office/drawing/2014/main" id="{B8CA416E-B62B-4D0E-884D-4717072C55CF}"/>
              </a:ext>
            </a:extLst>
          </p:cNvPr>
          <p:cNvSpPr>
            <a:spLocks noGrp="1"/>
          </p:cNvSpPr>
          <p:nvPr>
            <p:ph type="title"/>
          </p:nvPr>
        </p:nvSpPr>
        <p:spPr/>
        <p:txBody>
          <a:bodyPr/>
          <a:lstStyle/>
          <a:p>
            <a:r>
              <a:rPr lang="en-US"/>
              <a:t>Enable Office 365 activity logging</a:t>
            </a:r>
          </a:p>
        </p:txBody>
      </p:sp>
    </p:spTree>
    <p:extLst>
      <p:ext uri="{BB962C8B-B14F-4D97-AF65-F5344CB8AC3E}">
        <p14:creationId xmlns:p14="http://schemas.microsoft.com/office/powerpoint/2010/main" val="2617857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38D4B-E8BA-4AD3-A199-6D06794558C5}"/>
              </a:ext>
            </a:extLst>
          </p:cNvPr>
          <p:cNvSpPr>
            <a:spLocks noGrp="1"/>
          </p:cNvSpPr>
          <p:nvPr>
            <p:ph type="title"/>
          </p:nvPr>
        </p:nvSpPr>
        <p:spPr>
          <a:xfrm>
            <a:off x="441197" y="342900"/>
            <a:ext cx="8263890" cy="498598"/>
          </a:xfrm>
        </p:spPr>
        <p:txBody>
          <a:bodyPr/>
          <a:lstStyle/>
          <a:p>
            <a:r>
              <a:rPr lang="en-US" sz="3600" dirty="0"/>
              <a:t>Build flows to alert on key audit events</a:t>
            </a:r>
          </a:p>
        </p:txBody>
      </p:sp>
      <p:sp>
        <p:nvSpPr>
          <p:cNvPr id="3" name="Text Placeholder 2">
            <a:extLst>
              <a:ext uri="{FF2B5EF4-FFF2-40B4-BE49-F238E27FC236}">
                <a16:creationId xmlns:a16="http://schemas.microsoft.com/office/drawing/2014/main" id="{8133B628-FA2D-4D1F-B188-A297749787D1}"/>
              </a:ext>
            </a:extLst>
          </p:cNvPr>
          <p:cNvSpPr>
            <a:spLocks noGrp="1"/>
          </p:cNvSpPr>
          <p:nvPr>
            <p:ph type="body" sz="quarter" idx="10"/>
          </p:nvPr>
        </p:nvSpPr>
        <p:spPr>
          <a:xfrm>
            <a:off x="417381" y="947323"/>
            <a:ext cx="8263890" cy="1606594"/>
          </a:xfrm>
        </p:spPr>
        <p:txBody>
          <a:bodyPr/>
          <a:lstStyle/>
          <a:p>
            <a:r>
              <a:rPr lang="en-US" sz="1800" dirty="0"/>
              <a:t>An example of alerting that can be implemented is subscribing to Office 365 Security and Compliance Audit Logs </a:t>
            </a:r>
          </a:p>
          <a:p>
            <a:endParaRPr lang="en-US" sz="1800" dirty="0"/>
          </a:p>
          <a:p>
            <a:r>
              <a:rPr lang="en-US" sz="1800" dirty="0"/>
              <a:t>This can be achieved through either a </a:t>
            </a:r>
            <a:r>
              <a:rPr lang="en-US" sz="1800" dirty="0">
                <a:hlinkClick r:id="rId2"/>
              </a:rPr>
              <a:t>webhook</a:t>
            </a:r>
            <a:r>
              <a:rPr lang="en-US" sz="1800" dirty="0"/>
              <a:t> subscription or </a:t>
            </a:r>
            <a:r>
              <a:rPr lang="en-US" sz="1800" dirty="0">
                <a:hlinkClick r:id="rId3"/>
              </a:rPr>
              <a:t>polling</a:t>
            </a:r>
            <a:r>
              <a:rPr lang="en-US" sz="1800" dirty="0"/>
              <a:t> approach. However, by attaching Flow to these alerts, we can provide administrators with more than just email alerts </a:t>
            </a:r>
          </a:p>
        </p:txBody>
      </p:sp>
      <p:sp>
        <p:nvSpPr>
          <p:cNvPr id="4" name="Rectangle 3">
            <a:extLst>
              <a:ext uri="{FF2B5EF4-FFF2-40B4-BE49-F238E27FC236}">
                <a16:creationId xmlns:a16="http://schemas.microsoft.com/office/drawing/2014/main" id="{8EB0114F-34A2-4D4F-82F0-E4E04497C800}"/>
              </a:ext>
            </a:extLst>
          </p:cNvPr>
          <p:cNvSpPr/>
          <p:nvPr/>
        </p:nvSpPr>
        <p:spPr bwMode="auto">
          <a:xfrm>
            <a:off x="578228" y="2946428"/>
            <a:ext cx="2048088" cy="2143284"/>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B9EF6C1E-3638-4AED-AFAE-903D96B9765A}"/>
              </a:ext>
            </a:extLst>
          </p:cNvPr>
          <p:cNvPicPr>
            <a:picLocks noChangeAspect="1"/>
          </p:cNvPicPr>
          <p:nvPr/>
        </p:nvPicPr>
        <p:blipFill>
          <a:blip r:embed="rId4"/>
          <a:stretch>
            <a:fillRect/>
          </a:stretch>
        </p:blipFill>
        <p:spPr>
          <a:xfrm>
            <a:off x="3599262" y="3326359"/>
            <a:ext cx="1780460" cy="1386704"/>
          </a:xfrm>
          <a:prstGeom prst="rect">
            <a:avLst/>
          </a:prstGeom>
        </p:spPr>
      </p:pic>
      <p:sp>
        <p:nvSpPr>
          <p:cNvPr id="6" name="TextBox 5">
            <a:extLst>
              <a:ext uri="{FF2B5EF4-FFF2-40B4-BE49-F238E27FC236}">
                <a16:creationId xmlns:a16="http://schemas.microsoft.com/office/drawing/2014/main" id="{93392599-52E0-4EA2-954C-63BAEE6A2493}"/>
              </a:ext>
            </a:extLst>
          </p:cNvPr>
          <p:cNvSpPr txBox="1"/>
          <p:nvPr/>
        </p:nvSpPr>
        <p:spPr>
          <a:xfrm>
            <a:off x="3921710" y="4726225"/>
            <a:ext cx="1409232" cy="230832"/>
          </a:xfrm>
          <a:prstGeom prst="rect">
            <a:avLst/>
          </a:prstGeom>
          <a:noFill/>
        </p:spPr>
        <p:txBody>
          <a:bodyPr wrap="none" lIns="0" tIns="0" rIns="0" bIns="0" rtlCol="0">
            <a:spAutoFit/>
          </a:bodyPr>
          <a:lstStyle/>
          <a:p>
            <a:pPr defTabSz="342900">
              <a:defRPr/>
            </a:pPr>
            <a:r>
              <a:rPr lang="en-US" sz="1500" dirty="0">
                <a:gradFill>
                  <a:gsLst>
                    <a:gs pos="2917">
                      <a:srgbClr val="1A1A1A"/>
                    </a:gs>
                    <a:gs pos="30000">
                      <a:srgbClr val="1A1A1A"/>
                    </a:gs>
                  </a:gsLst>
                  <a:lin ang="5400000" scaled="0"/>
                </a:gradFill>
                <a:latin typeface="Segoe UI"/>
              </a:rPr>
              <a:t>Power Automate</a:t>
            </a:r>
          </a:p>
        </p:txBody>
      </p:sp>
      <p:sp>
        <p:nvSpPr>
          <p:cNvPr id="7" name="TextBox 6">
            <a:extLst>
              <a:ext uri="{FF2B5EF4-FFF2-40B4-BE49-F238E27FC236}">
                <a16:creationId xmlns:a16="http://schemas.microsoft.com/office/drawing/2014/main" id="{0B4C0BD6-A946-43C1-9309-8AECF63C61D0}"/>
              </a:ext>
            </a:extLst>
          </p:cNvPr>
          <p:cNvSpPr txBox="1"/>
          <p:nvPr/>
        </p:nvSpPr>
        <p:spPr>
          <a:xfrm>
            <a:off x="7220853" y="4610808"/>
            <a:ext cx="557845" cy="230832"/>
          </a:xfrm>
          <a:prstGeom prst="rect">
            <a:avLst/>
          </a:prstGeom>
          <a:noFill/>
        </p:spPr>
        <p:txBody>
          <a:bodyPr wrap="none" lIns="0" tIns="0" rIns="0" bIns="0" rtlCol="0">
            <a:spAutoFit/>
          </a:bodyPr>
          <a:lstStyle/>
          <a:p>
            <a:pPr defTabSz="342900">
              <a:defRPr/>
            </a:pPr>
            <a:r>
              <a:rPr lang="en-US" sz="1500">
                <a:gradFill>
                  <a:gsLst>
                    <a:gs pos="2917">
                      <a:srgbClr val="1A1A1A"/>
                    </a:gs>
                    <a:gs pos="30000">
                      <a:srgbClr val="1A1A1A"/>
                    </a:gs>
                  </a:gsLst>
                  <a:lin ang="5400000" scaled="0"/>
                </a:gradFill>
                <a:latin typeface="Segoe UI"/>
              </a:rPr>
              <a:t>Admin</a:t>
            </a:r>
          </a:p>
        </p:txBody>
      </p:sp>
      <p:cxnSp>
        <p:nvCxnSpPr>
          <p:cNvPr id="8" name="Straight Arrow Connector 7">
            <a:extLst>
              <a:ext uri="{FF2B5EF4-FFF2-40B4-BE49-F238E27FC236}">
                <a16:creationId xmlns:a16="http://schemas.microsoft.com/office/drawing/2014/main" id="{629026EA-D84E-4398-90A0-67E21B9C19BD}"/>
              </a:ext>
            </a:extLst>
          </p:cNvPr>
          <p:cNvCxnSpPr>
            <a:cxnSpLocks/>
            <a:stCxn id="5" idx="3"/>
          </p:cNvCxnSpPr>
          <p:nvPr/>
        </p:nvCxnSpPr>
        <p:spPr>
          <a:xfrm>
            <a:off x="5379721" y="4019711"/>
            <a:ext cx="158800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73180F-91CE-47F8-8419-A8523FADE01C}"/>
              </a:ext>
            </a:extLst>
          </p:cNvPr>
          <p:cNvCxnSpPr>
            <a:cxnSpLocks/>
            <a:stCxn id="4" idx="3"/>
            <a:endCxn id="5" idx="1"/>
          </p:cNvCxnSpPr>
          <p:nvPr/>
        </p:nvCxnSpPr>
        <p:spPr>
          <a:xfrm>
            <a:off x="2626316" y="4018070"/>
            <a:ext cx="972946" cy="16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17E9A87-829F-4775-A02D-9CBB00F9B6E3}"/>
              </a:ext>
            </a:extLst>
          </p:cNvPr>
          <p:cNvSpPr txBox="1"/>
          <p:nvPr/>
        </p:nvSpPr>
        <p:spPr>
          <a:xfrm>
            <a:off x="610844" y="2969552"/>
            <a:ext cx="1725344" cy="196208"/>
          </a:xfrm>
          <a:prstGeom prst="rect">
            <a:avLst/>
          </a:prstGeom>
          <a:noFill/>
        </p:spPr>
        <p:txBody>
          <a:bodyPr wrap="none" lIns="0" tIns="0" rIns="0" bIns="0" rtlCol="0">
            <a:spAutoFit/>
          </a:bodyPr>
          <a:lstStyle/>
          <a:p>
            <a:pPr algn="l"/>
            <a:r>
              <a:rPr lang="en-US" sz="1275" b="1">
                <a:gradFill>
                  <a:gsLst>
                    <a:gs pos="2917">
                      <a:schemeClr val="tx1"/>
                    </a:gs>
                    <a:gs pos="30000">
                      <a:schemeClr val="tx1"/>
                    </a:gs>
                  </a:gsLst>
                  <a:lin ang="5400000" scaled="0"/>
                </a:gradFill>
              </a:rPr>
              <a:t>Activity Logging Web Svc</a:t>
            </a:r>
          </a:p>
        </p:txBody>
      </p:sp>
      <p:pic>
        <p:nvPicPr>
          <p:cNvPr id="11" name="Picture 10">
            <a:extLst>
              <a:ext uri="{FF2B5EF4-FFF2-40B4-BE49-F238E27FC236}">
                <a16:creationId xmlns:a16="http://schemas.microsoft.com/office/drawing/2014/main" id="{61570193-0531-47B8-8B73-4D9ACE7458E4}"/>
              </a:ext>
            </a:extLst>
          </p:cNvPr>
          <p:cNvPicPr>
            <a:picLocks noChangeAspect="1"/>
          </p:cNvPicPr>
          <p:nvPr/>
        </p:nvPicPr>
        <p:blipFill>
          <a:blip r:embed="rId5"/>
          <a:stretch>
            <a:fillRect/>
          </a:stretch>
        </p:blipFill>
        <p:spPr>
          <a:xfrm>
            <a:off x="6967723" y="3089829"/>
            <a:ext cx="1000979" cy="1566048"/>
          </a:xfrm>
          <a:prstGeom prst="rect">
            <a:avLst/>
          </a:prstGeom>
        </p:spPr>
      </p:pic>
      <p:pic>
        <p:nvPicPr>
          <p:cNvPr id="12" name="Picture 2" descr="Outlook.com">
            <a:extLst>
              <a:ext uri="{FF2B5EF4-FFF2-40B4-BE49-F238E27FC236}">
                <a16:creationId xmlns:a16="http://schemas.microsoft.com/office/drawing/2014/main" id="{266B8BD3-7D2D-40FE-A651-241426E989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98675" y="3376729"/>
            <a:ext cx="282414" cy="2824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DE2C5A1-3A3A-4CB8-86DA-940CCB8FFC85}"/>
              </a:ext>
            </a:extLst>
          </p:cNvPr>
          <p:cNvPicPr>
            <a:picLocks noChangeAspect="1"/>
          </p:cNvPicPr>
          <p:nvPr/>
        </p:nvPicPr>
        <p:blipFill>
          <a:blip r:embed="rId7"/>
          <a:stretch>
            <a:fillRect/>
          </a:stretch>
        </p:blipFill>
        <p:spPr>
          <a:xfrm>
            <a:off x="3640043" y="3379138"/>
            <a:ext cx="363053" cy="284430"/>
          </a:xfrm>
          <a:prstGeom prst="rect">
            <a:avLst/>
          </a:prstGeom>
        </p:spPr>
      </p:pic>
      <p:pic>
        <p:nvPicPr>
          <p:cNvPr id="14" name="Picture 13">
            <a:extLst>
              <a:ext uri="{FF2B5EF4-FFF2-40B4-BE49-F238E27FC236}">
                <a16:creationId xmlns:a16="http://schemas.microsoft.com/office/drawing/2014/main" id="{0942D450-3180-401F-8E53-2CFD155AAA1A}"/>
              </a:ext>
            </a:extLst>
          </p:cNvPr>
          <p:cNvPicPr>
            <a:picLocks noChangeAspect="1"/>
          </p:cNvPicPr>
          <p:nvPr/>
        </p:nvPicPr>
        <p:blipFill>
          <a:blip r:embed="rId8"/>
          <a:stretch>
            <a:fillRect/>
          </a:stretch>
        </p:blipFill>
        <p:spPr>
          <a:xfrm>
            <a:off x="4278796" y="3376729"/>
            <a:ext cx="282413" cy="282413"/>
          </a:xfrm>
          <a:prstGeom prst="rect">
            <a:avLst/>
          </a:prstGeom>
        </p:spPr>
      </p:pic>
      <p:pic>
        <p:nvPicPr>
          <p:cNvPr id="15" name="Picture 14">
            <a:extLst>
              <a:ext uri="{FF2B5EF4-FFF2-40B4-BE49-F238E27FC236}">
                <a16:creationId xmlns:a16="http://schemas.microsoft.com/office/drawing/2014/main" id="{F2B0FC14-C8F7-41A5-9492-4B8A3A2B8FE3}"/>
              </a:ext>
            </a:extLst>
          </p:cNvPr>
          <p:cNvPicPr>
            <a:picLocks noChangeAspect="1"/>
          </p:cNvPicPr>
          <p:nvPr/>
        </p:nvPicPr>
        <p:blipFill>
          <a:blip r:embed="rId9"/>
          <a:stretch>
            <a:fillRect/>
          </a:stretch>
        </p:blipFill>
        <p:spPr>
          <a:xfrm>
            <a:off x="7779900" y="3190982"/>
            <a:ext cx="522906" cy="438437"/>
          </a:xfrm>
          <a:prstGeom prst="rect">
            <a:avLst/>
          </a:prstGeom>
        </p:spPr>
      </p:pic>
      <p:sp>
        <p:nvSpPr>
          <p:cNvPr id="16" name="Cylinder 15">
            <a:extLst>
              <a:ext uri="{FF2B5EF4-FFF2-40B4-BE49-F238E27FC236}">
                <a16:creationId xmlns:a16="http://schemas.microsoft.com/office/drawing/2014/main" id="{C2D367CB-00F1-45C7-97A2-17DD016314E9}"/>
              </a:ext>
            </a:extLst>
          </p:cNvPr>
          <p:cNvSpPr/>
          <p:nvPr/>
        </p:nvSpPr>
        <p:spPr bwMode="auto">
          <a:xfrm>
            <a:off x="819988" y="3228300"/>
            <a:ext cx="1137872" cy="91211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350" dirty="0">
                <a:gradFill>
                  <a:gsLst>
                    <a:gs pos="0">
                      <a:srgbClr val="FFFFFF"/>
                    </a:gs>
                    <a:gs pos="100000">
                      <a:srgbClr val="FFFFFF"/>
                    </a:gs>
                  </a:gsLst>
                  <a:lin ang="5400000" scaled="0"/>
                </a:gradFill>
                <a:ea typeface="Segoe UI" pitchFamily="34" charset="0"/>
                <a:cs typeface="Segoe UI" pitchFamily="34" charset="0"/>
              </a:rPr>
              <a:t>Power Apps logs</a:t>
            </a:r>
          </a:p>
        </p:txBody>
      </p:sp>
      <p:sp>
        <p:nvSpPr>
          <p:cNvPr id="18" name="Cylinder 17">
            <a:extLst>
              <a:ext uri="{FF2B5EF4-FFF2-40B4-BE49-F238E27FC236}">
                <a16:creationId xmlns:a16="http://schemas.microsoft.com/office/drawing/2014/main" id="{7DD09BA8-48A9-4635-8D1E-ADFE26BD12FA}"/>
              </a:ext>
            </a:extLst>
          </p:cNvPr>
          <p:cNvSpPr/>
          <p:nvPr/>
        </p:nvSpPr>
        <p:spPr bwMode="auto">
          <a:xfrm>
            <a:off x="1338366" y="3926179"/>
            <a:ext cx="1137872" cy="91211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350" dirty="0">
                <a:gradFill>
                  <a:gsLst>
                    <a:gs pos="0">
                      <a:srgbClr val="FFFFFF"/>
                    </a:gs>
                    <a:gs pos="100000">
                      <a:srgbClr val="FFFFFF"/>
                    </a:gs>
                  </a:gsLst>
                  <a:lin ang="5400000" scaled="0"/>
                </a:gradFill>
                <a:ea typeface="Segoe UI" pitchFamily="34" charset="0"/>
                <a:cs typeface="Segoe UI" pitchFamily="34" charset="0"/>
              </a:rPr>
              <a:t>Power Automate logs</a:t>
            </a:r>
          </a:p>
        </p:txBody>
      </p:sp>
    </p:spTree>
    <p:extLst>
      <p:ext uri="{BB962C8B-B14F-4D97-AF65-F5344CB8AC3E}">
        <p14:creationId xmlns:p14="http://schemas.microsoft.com/office/powerpoint/2010/main" val="30634422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a:xfrm>
            <a:off x="386458" y="1507822"/>
            <a:ext cx="8371083" cy="609398"/>
          </a:xfrm>
        </p:spPr>
        <p:txBody>
          <a:bodyPr anchor="ctr"/>
          <a:lstStyle/>
          <a:p>
            <a:pPr algn="ctr"/>
            <a:r>
              <a:rPr lang="en-US"/>
              <a:t>Now let’s </a:t>
            </a:r>
            <a:r>
              <a:rPr lang="en-US" u="sng"/>
              <a:t>monitor</a:t>
            </a:r>
          </a:p>
        </p:txBody>
      </p:sp>
      <p:graphicFrame>
        <p:nvGraphicFramePr>
          <p:cNvPr id="3" name="Diagram 2">
            <a:extLst>
              <a:ext uri="{FF2B5EF4-FFF2-40B4-BE49-F238E27FC236}">
                <a16:creationId xmlns:a16="http://schemas.microsoft.com/office/drawing/2014/main" id="{2DC7394D-2CA6-4676-9706-862107519961}"/>
              </a:ext>
            </a:extLst>
          </p:cNvPr>
          <p:cNvGraphicFramePr/>
          <p:nvPr/>
        </p:nvGraphicFramePr>
        <p:xfrm>
          <a:off x="1105089" y="3276214"/>
          <a:ext cx="7067661" cy="501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Down 5">
            <a:extLst>
              <a:ext uri="{FF2B5EF4-FFF2-40B4-BE49-F238E27FC236}">
                <a16:creationId xmlns:a16="http://schemas.microsoft.com/office/drawing/2014/main" id="{78F367F7-382A-4033-940F-0C86EA88F02F}"/>
              </a:ext>
            </a:extLst>
          </p:cNvPr>
          <p:cNvSpPr/>
          <p:nvPr/>
        </p:nvSpPr>
        <p:spPr bwMode="auto">
          <a:xfrm>
            <a:off x="3491880" y="2715766"/>
            <a:ext cx="484632" cy="501316"/>
          </a:xfrm>
          <a:prstGeom prst="downArrow">
            <a:avLst/>
          </a:prstGeom>
          <a:solidFill>
            <a:srgbClr val="5C005C"/>
          </a:solidFill>
          <a:ln>
            <a:solidFill>
              <a:srgbClr val="5C005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Tree>
    <p:extLst>
      <p:ext uri="{BB962C8B-B14F-4D97-AF65-F5344CB8AC3E}">
        <p14:creationId xmlns:p14="http://schemas.microsoft.com/office/powerpoint/2010/main" val="240085487"/>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10FF-EA98-4891-8815-FB3C6BB9C55F}"/>
              </a:ext>
            </a:extLst>
          </p:cNvPr>
          <p:cNvSpPr>
            <a:spLocks noGrp="1"/>
          </p:cNvSpPr>
          <p:nvPr>
            <p:ph type="title"/>
          </p:nvPr>
        </p:nvSpPr>
        <p:spPr>
          <a:xfrm>
            <a:off x="366809" y="171452"/>
            <a:ext cx="8472312" cy="498598"/>
          </a:xfrm>
        </p:spPr>
        <p:txBody>
          <a:bodyPr/>
          <a:lstStyle/>
          <a:p>
            <a:r>
              <a:rPr lang="en-US" sz="3600"/>
              <a:t>CDS Auditing</a:t>
            </a:r>
          </a:p>
        </p:txBody>
      </p:sp>
      <p:sp>
        <p:nvSpPr>
          <p:cNvPr id="3" name="Text Placeholder 2">
            <a:extLst>
              <a:ext uri="{FF2B5EF4-FFF2-40B4-BE49-F238E27FC236}">
                <a16:creationId xmlns:a16="http://schemas.microsoft.com/office/drawing/2014/main" id="{9C5DD047-1D37-4107-B8D9-118F109825D2}"/>
              </a:ext>
            </a:extLst>
          </p:cNvPr>
          <p:cNvSpPr>
            <a:spLocks noGrp="1"/>
          </p:cNvSpPr>
          <p:nvPr>
            <p:ph type="body" sz="quarter" idx="10"/>
          </p:nvPr>
        </p:nvSpPr>
        <p:spPr>
          <a:xfrm>
            <a:off x="438150" y="1076623"/>
            <a:ext cx="4781922" cy="2314480"/>
          </a:xfrm>
        </p:spPr>
        <p:txBody>
          <a:bodyPr/>
          <a:lstStyle/>
          <a:p>
            <a:r>
              <a:rPr lang="en-US"/>
              <a:t>Three level configuration</a:t>
            </a:r>
            <a:br>
              <a:rPr lang="en-US"/>
            </a:br>
            <a:endParaRPr lang="en-US"/>
          </a:p>
          <a:p>
            <a:r>
              <a:rPr lang="en-US"/>
              <a:t>All custom and most customizable entities can be audited</a:t>
            </a:r>
          </a:p>
        </p:txBody>
      </p:sp>
      <p:sp>
        <p:nvSpPr>
          <p:cNvPr id="4" name="Rectangle 3">
            <a:extLst>
              <a:ext uri="{FF2B5EF4-FFF2-40B4-BE49-F238E27FC236}">
                <a16:creationId xmlns:a16="http://schemas.microsoft.com/office/drawing/2014/main" id="{7F958D0D-8623-4D85-B06E-F5E4D20CFC1F}"/>
              </a:ext>
            </a:extLst>
          </p:cNvPr>
          <p:cNvSpPr/>
          <p:nvPr/>
        </p:nvSpPr>
        <p:spPr bwMode="auto">
          <a:xfrm>
            <a:off x="5796136" y="1275606"/>
            <a:ext cx="2592288"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a:solidFill>
                  <a:schemeClr val="bg1"/>
                </a:solidFill>
              </a:rPr>
              <a:t>1. Environment</a:t>
            </a:r>
          </a:p>
        </p:txBody>
      </p:sp>
      <p:sp>
        <p:nvSpPr>
          <p:cNvPr id="5" name="Rectangle 4">
            <a:extLst>
              <a:ext uri="{FF2B5EF4-FFF2-40B4-BE49-F238E27FC236}">
                <a16:creationId xmlns:a16="http://schemas.microsoft.com/office/drawing/2014/main" id="{2F99BA9E-A496-473B-9A68-368D3499571E}"/>
              </a:ext>
            </a:extLst>
          </p:cNvPr>
          <p:cNvSpPr/>
          <p:nvPr/>
        </p:nvSpPr>
        <p:spPr bwMode="auto">
          <a:xfrm>
            <a:off x="6012160" y="2022390"/>
            <a:ext cx="2376264"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a:solidFill>
                  <a:schemeClr val="bg1"/>
                </a:solidFill>
              </a:rPr>
              <a:t>2. Entity</a:t>
            </a:r>
          </a:p>
        </p:txBody>
      </p:sp>
      <p:sp>
        <p:nvSpPr>
          <p:cNvPr id="6" name="Rectangle 5">
            <a:extLst>
              <a:ext uri="{FF2B5EF4-FFF2-40B4-BE49-F238E27FC236}">
                <a16:creationId xmlns:a16="http://schemas.microsoft.com/office/drawing/2014/main" id="{F3E507D4-29F2-4FB5-AF29-BC2034D57736}"/>
              </a:ext>
            </a:extLst>
          </p:cNvPr>
          <p:cNvSpPr/>
          <p:nvPr/>
        </p:nvSpPr>
        <p:spPr bwMode="auto">
          <a:xfrm>
            <a:off x="6444208" y="2787774"/>
            <a:ext cx="196436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a:solidFill>
                  <a:schemeClr val="bg1"/>
                </a:solidFill>
              </a:rPr>
              <a:t>3. Field</a:t>
            </a:r>
          </a:p>
        </p:txBody>
      </p:sp>
    </p:spTree>
    <p:extLst>
      <p:ext uri="{BB962C8B-B14F-4D97-AF65-F5344CB8AC3E}">
        <p14:creationId xmlns:p14="http://schemas.microsoft.com/office/powerpoint/2010/main" val="124423038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C800-FC63-492C-AA20-83ED682A4314}"/>
              </a:ext>
            </a:extLst>
          </p:cNvPr>
          <p:cNvSpPr>
            <a:spLocks noGrp="1"/>
          </p:cNvSpPr>
          <p:nvPr>
            <p:ph type="title"/>
          </p:nvPr>
        </p:nvSpPr>
        <p:spPr>
          <a:xfrm>
            <a:off x="366809" y="171452"/>
            <a:ext cx="8472312" cy="498598"/>
          </a:xfrm>
        </p:spPr>
        <p:txBody>
          <a:bodyPr/>
          <a:lstStyle/>
          <a:p>
            <a:r>
              <a:rPr lang="en-US" sz="3600"/>
              <a:t>Enable CDS auditing for the environment</a:t>
            </a:r>
          </a:p>
        </p:txBody>
      </p:sp>
      <p:pic>
        <p:nvPicPr>
          <p:cNvPr id="4" name="Picture 3">
            <a:extLst>
              <a:ext uri="{FF2B5EF4-FFF2-40B4-BE49-F238E27FC236}">
                <a16:creationId xmlns:a16="http://schemas.microsoft.com/office/drawing/2014/main" id="{8CA9F819-3422-49A1-BD38-6DB9B6492F6B}"/>
              </a:ext>
            </a:extLst>
          </p:cNvPr>
          <p:cNvPicPr>
            <a:picLocks noChangeAspect="1"/>
          </p:cNvPicPr>
          <p:nvPr/>
        </p:nvPicPr>
        <p:blipFill>
          <a:blip r:embed="rId3"/>
          <a:stretch>
            <a:fillRect/>
          </a:stretch>
        </p:blipFill>
        <p:spPr>
          <a:xfrm>
            <a:off x="539552" y="1275606"/>
            <a:ext cx="4524264" cy="2476056"/>
          </a:xfrm>
          <a:prstGeom prst="rect">
            <a:avLst/>
          </a:prstGeom>
          <a:ln>
            <a:solidFill>
              <a:schemeClr val="tx1"/>
            </a:solidFill>
          </a:ln>
        </p:spPr>
      </p:pic>
      <p:pic>
        <p:nvPicPr>
          <p:cNvPr id="5" name="Picture 4">
            <a:extLst>
              <a:ext uri="{FF2B5EF4-FFF2-40B4-BE49-F238E27FC236}">
                <a16:creationId xmlns:a16="http://schemas.microsoft.com/office/drawing/2014/main" id="{0C166FF2-8249-4A87-A011-E5409AFB4AFA}"/>
              </a:ext>
            </a:extLst>
          </p:cNvPr>
          <p:cNvPicPr>
            <a:picLocks noChangeAspect="1"/>
          </p:cNvPicPr>
          <p:nvPr/>
        </p:nvPicPr>
        <p:blipFill>
          <a:blip r:embed="rId4"/>
          <a:stretch>
            <a:fillRect/>
          </a:stretch>
        </p:blipFill>
        <p:spPr>
          <a:xfrm>
            <a:off x="6228184" y="1322948"/>
            <a:ext cx="1911448" cy="2381372"/>
          </a:xfrm>
          <a:prstGeom prst="rect">
            <a:avLst/>
          </a:prstGeom>
          <a:ln>
            <a:solidFill>
              <a:schemeClr val="tx1"/>
            </a:solidFill>
          </a:ln>
        </p:spPr>
      </p:pic>
      <p:sp>
        <p:nvSpPr>
          <p:cNvPr id="6" name="Arrow: Right 5">
            <a:extLst>
              <a:ext uri="{FF2B5EF4-FFF2-40B4-BE49-F238E27FC236}">
                <a16:creationId xmlns:a16="http://schemas.microsoft.com/office/drawing/2014/main" id="{569822FF-37FA-4689-A6F8-EFC3F8442BB0}"/>
              </a:ext>
            </a:extLst>
          </p:cNvPr>
          <p:cNvSpPr/>
          <p:nvPr/>
        </p:nvSpPr>
        <p:spPr bwMode="auto">
          <a:xfrm>
            <a:off x="4932040" y="2513634"/>
            <a:ext cx="1008112" cy="706188"/>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Tree>
    <p:extLst>
      <p:ext uri="{BB962C8B-B14F-4D97-AF65-F5344CB8AC3E}">
        <p14:creationId xmlns:p14="http://schemas.microsoft.com/office/powerpoint/2010/main" val="307345349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9CF1-DC0C-4B99-91B1-6DF94F9FE2D7}"/>
              </a:ext>
            </a:extLst>
          </p:cNvPr>
          <p:cNvSpPr>
            <a:spLocks noGrp="1"/>
          </p:cNvSpPr>
          <p:nvPr>
            <p:ph type="title"/>
          </p:nvPr>
        </p:nvSpPr>
        <p:spPr>
          <a:xfrm>
            <a:off x="366809" y="171452"/>
            <a:ext cx="8472312" cy="498598"/>
          </a:xfrm>
        </p:spPr>
        <p:txBody>
          <a:bodyPr/>
          <a:lstStyle/>
          <a:p>
            <a:r>
              <a:rPr lang="en-US" sz="3600"/>
              <a:t>Enable for Entity and Field</a:t>
            </a:r>
          </a:p>
        </p:txBody>
      </p:sp>
      <p:pic>
        <p:nvPicPr>
          <p:cNvPr id="4" name="Picture 3">
            <a:extLst>
              <a:ext uri="{FF2B5EF4-FFF2-40B4-BE49-F238E27FC236}">
                <a16:creationId xmlns:a16="http://schemas.microsoft.com/office/drawing/2014/main" id="{CDFF779E-70C1-4251-A994-90F0CCCD0904}"/>
              </a:ext>
            </a:extLst>
          </p:cNvPr>
          <p:cNvPicPr>
            <a:picLocks noChangeAspect="1"/>
          </p:cNvPicPr>
          <p:nvPr/>
        </p:nvPicPr>
        <p:blipFill>
          <a:blip r:embed="rId3"/>
          <a:stretch>
            <a:fillRect/>
          </a:stretch>
        </p:blipFill>
        <p:spPr>
          <a:xfrm>
            <a:off x="366809" y="1892265"/>
            <a:ext cx="4061175" cy="1207072"/>
          </a:xfrm>
          <a:prstGeom prst="rect">
            <a:avLst/>
          </a:prstGeom>
          <a:ln>
            <a:solidFill>
              <a:schemeClr val="tx1"/>
            </a:solidFill>
          </a:ln>
        </p:spPr>
      </p:pic>
      <p:pic>
        <p:nvPicPr>
          <p:cNvPr id="5" name="Picture 4">
            <a:extLst>
              <a:ext uri="{FF2B5EF4-FFF2-40B4-BE49-F238E27FC236}">
                <a16:creationId xmlns:a16="http://schemas.microsoft.com/office/drawing/2014/main" id="{0D4FAA38-A355-458F-82E3-12C7D099E7A0}"/>
              </a:ext>
            </a:extLst>
          </p:cNvPr>
          <p:cNvPicPr>
            <a:picLocks noChangeAspect="1"/>
          </p:cNvPicPr>
          <p:nvPr/>
        </p:nvPicPr>
        <p:blipFill>
          <a:blip r:embed="rId4"/>
          <a:stretch>
            <a:fillRect/>
          </a:stretch>
        </p:blipFill>
        <p:spPr>
          <a:xfrm>
            <a:off x="4716016" y="1810087"/>
            <a:ext cx="3805061" cy="1481744"/>
          </a:xfrm>
          <a:prstGeom prst="rect">
            <a:avLst/>
          </a:prstGeom>
          <a:ln>
            <a:solidFill>
              <a:schemeClr val="tx1"/>
            </a:solidFill>
          </a:ln>
        </p:spPr>
      </p:pic>
      <p:sp>
        <p:nvSpPr>
          <p:cNvPr id="6" name="Rectangle 5">
            <a:extLst>
              <a:ext uri="{FF2B5EF4-FFF2-40B4-BE49-F238E27FC236}">
                <a16:creationId xmlns:a16="http://schemas.microsoft.com/office/drawing/2014/main" id="{5068A83D-740E-4DFF-8184-E3F209D6CC52}"/>
              </a:ext>
            </a:extLst>
          </p:cNvPr>
          <p:cNvSpPr/>
          <p:nvPr/>
        </p:nvSpPr>
        <p:spPr bwMode="auto">
          <a:xfrm>
            <a:off x="389846" y="1419622"/>
            <a:ext cx="3744416"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Entity Level</a:t>
            </a:r>
          </a:p>
        </p:txBody>
      </p:sp>
      <p:sp>
        <p:nvSpPr>
          <p:cNvPr id="7" name="Rectangle 6">
            <a:extLst>
              <a:ext uri="{FF2B5EF4-FFF2-40B4-BE49-F238E27FC236}">
                <a16:creationId xmlns:a16="http://schemas.microsoft.com/office/drawing/2014/main" id="{34665534-C20E-45B5-9B24-9706E5F67DDC}"/>
              </a:ext>
            </a:extLst>
          </p:cNvPr>
          <p:cNvSpPr/>
          <p:nvPr/>
        </p:nvSpPr>
        <p:spPr bwMode="auto">
          <a:xfrm>
            <a:off x="4716016" y="1419622"/>
            <a:ext cx="3744416"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Field Level</a:t>
            </a:r>
          </a:p>
        </p:txBody>
      </p:sp>
    </p:spTree>
    <p:extLst>
      <p:ext uri="{BB962C8B-B14F-4D97-AF65-F5344CB8AC3E}">
        <p14:creationId xmlns:p14="http://schemas.microsoft.com/office/powerpoint/2010/main" val="62207853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948D-741D-4AAC-8F43-D999997B17B6}"/>
              </a:ext>
            </a:extLst>
          </p:cNvPr>
          <p:cNvSpPr>
            <a:spLocks noGrp="1"/>
          </p:cNvSpPr>
          <p:nvPr>
            <p:ph type="title"/>
          </p:nvPr>
        </p:nvSpPr>
        <p:spPr/>
        <p:txBody>
          <a:bodyPr/>
          <a:lstStyle/>
          <a:p>
            <a:pPr algn="ctr"/>
            <a:r>
              <a:rPr lang="en-US" sz="2100" dirty="0"/>
              <a:t>Leverage management connectors &amp; PowerShell</a:t>
            </a:r>
            <a:endParaRPr lang="en-US" dirty="0"/>
          </a:p>
        </p:txBody>
      </p:sp>
      <p:sp>
        <p:nvSpPr>
          <p:cNvPr id="3" name="Footer Placeholder 2">
            <a:extLst>
              <a:ext uri="{FF2B5EF4-FFF2-40B4-BE49-F238E27FC236}">
                <a16:creationId xmlns:a16="http://schemas.microsoft.com/office/drawing/2014/main" id="{032D40B3-68C5-4632-B908-032CB8CD120E}"/>
              </a:ext>
            </a:extLst>
          </p:cNvPr>
          <p:cNvSpPr>
            <a:spLocks noGrp="1"/>
          </p:cNvSpPr>
          <p:nvPr>
            <p:ph type="ftr" sz="quarter" idx="3"/>
          </p:nvPr>
        </p:nvSpPr>
        <p:spPr/>
        <p:txBody>
          <a:bodyPr/>
          <a:lstStyle/>
          <a:p>
            <a:pPr defTabSz="685800">
              <a:defRPr/>
            </a:pPr>
            <a:r>
              <a:rPr lang="en-US">
                <a:solidFill>
                  <a:srgbClr val="FFFFFF">
                    <a:lumMod val="65000"/>
                  </a:srgbClr>
                </a:solidFill>
                <a:latin typeface="Segoe UI"/>
              </a:rPr>
              <a:t>© Microsoft Corporation                                                                                  								                      Power Platform </a:t>
            </a:r>
          </a:p>
        </p:txBody>
      </p:sp>
      <p:cxnSp>
        <p:nvCxnSpPr>
          <p:cNvPr id="5" name="Straight Connector 1253">
            <a:extLst>
              <a:ext uri="{FF2B5EF4-FFF2-40B4-BE49-F238E27FC236}">
                <a16:creationId xmlns:a16="http://schemas.microsoft.com/office/drawing/2014/main" id="{0F364A92-30D7-4931-9BE2-40124E77C171}"/>
              </a:ext>
            </a:extLst>
          </p:cNvPr>
          <p:cNvCxnSpPr>
            <a:cxnSpLocks/>
          </p:cNvCxnSpPr>
          <p:nvPr/>
        </p:nvCxnSpPr>
        <p:spPr>
          <a:xfrm flipV="1">
            <a:off x="1243388" y="4397549"/>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7" name="Straight Connector 1253">
            <a:extLst>
              <a:ext uri="{FF2B5EF4-FFF2-40B4-BE49-F238E27FC236}">
                <a16:creationId xmlns:a16="http://schemas.microsoft.com/office/drawing/2014/main" id="{B1A1F23B-211C-46B1-9800-CEED642758C9}"/>
              </a:ext>
            </a:extLst>
          </p:cNvPr>
          <p:cNvCxnSpPr>
            <a:cxnSpLocks/>
          </p:cNvCxnSpPr>
          <p:nvPr/>
        </p:nvCxnSpPr>
        <p:spPr>
          <a:xfrm flipV="1">
            <a:off x="3943687" y="3205213"/>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sp>
        <p:nvSpPr>
          <p:cNvPr id="8" name="Text Placeholder 3">
            <a:extLst>
              <a:ext uri="{FF2B5EF4-FFF2-40B4-BE49-F238E27FC236}">
                <a16:creationId xmlns:a16="http://schemas.microsoft.com/office/drawing/2014/main" id="{D4122FD7-2949-4403-AC25-7DDE02EC2777}"/>
              </a:ext>
            </a:extLst>
          </p:cNvPr>
          <p:cNvSpPr txBox="1">
            <a:spLocks/>
          </p:cNvSpPr>
          <p:nvPr/>
        </p:nvSpPr>
        <p:spPr>
          <a:xfrm>
            <a:off x="3123230" y="4197215"/>
            <a:ext cx="3149435" cy="385157"/>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lnSpc>
                <a:spcPct val="100000"/>
              </a:lnSpc>
              <a:buSzTx/>
              <a:defRPr/>
            </a:pPr>
            <a:r>
              <a:rPr lang="en-US" sz="1176" dirty="0">
                <a:solidFill>
                  <a:srgbClr val="282828"/>
                </a:solidFill>
                <a:latin typeface="Segoe UI Light" panose="020B0502040204020203" pitchFamily="34" charset="0"/>
                <a:cs typeface="Segoe UI Light" panose="020B0502040204020203" pitchFamily="34" charset="0"/>
              </a:rPr>
              <a:t>The </a:t>
            </a:r>
            <a:r>
              <a:rPr lang="en-US" sz="1176" dirty="0">
                <a:solidFill>
                  <a:srgbClr val="5A81C0"/>
                </a:solidFill>
                <a:latin typeface="Segoe UI Light" panose="020B0502040204020203" pitchFamily="34" charset="0"/>
                <a:cs typeface="Segoe UI Light" panose="020B0502040204020203" pitchFamily="34" charset="0"/>
              </a:rPr>
              <a:t>PowerShell Cmdlets</a:t>
            </a:r>
            <a:r>
              <a:rPr lang="en-US" sz="1176" dirty="0">
                <a:solidFill>
                  <a:srgbClr val="282828"/>
                </a:solidFill>
                <a:latin typeface="Segoe UI Light" panose="020B0502040204020203" pitchFamily="34" charset="0"/>
                <a:cs typeface="Segoe UI Light" panose="020B0502040204020203" pitchFamily="34" charset="0"/>
              </a:rPr>
              <a:t> give admins full visibility to all activity for Power Apps and Flow in their organization - </a:t>
            </a:r>
            <a:r>
              <a:rPr lang="en-US" sz="1176" dirty="0">
                <a:solidFill>
                  <a:srgbClr val="282828"/>
                </a:solidFill>
                <a:latin typeface="Segoe UI Light" panose="020B0502040204020203" pitchFamily="34" charset="0"/>
                <a:cs typeface="Segoe UI Light" panose="020B0502040204020203" pitchFamily="34" charset="0"/>
                <a:hlinkClick r:id="rId2"/>
              </a:rPr>
              <a:t>aka.ms/</a:t>
            </a:r>
            <a:r>
              <a:rPr lang="en-US" sz="1176" dirty="0" err="1">
                <a:solidFill>
                  <a:srgbClr val="282828"/>
                </a:solidFill>
                <a:latin typeface="Segoe UI Light" panose="020B0502040204020203" pitchFamily="34" charset="0"/>
                <a:cs typeface="Segoe UI Light" panose="020B0502040204020203" pitchFamily="34" charset="0"/>
                <a:hlinkClick r:id="rId2"/>
              </a:rPr>
              <a:t>powerappspowershell</a:t>
            </a:r>
            <a:r>
              <a:rPr lang="en-US" sz="1176" dirty="0">
                <a:solidFill>
                  <a:srgbClr val="282828"/>
                </a:solidFill>
                <a:latin typeface="Segoe UI Light" panose="020B0502040204020203" pitchFamily="34" charset="0"/>
                <a:cs typeface="Segoe UI Light" panose="020B0502040204020203" pitchFamily="34" charset="0"/>
              </a:rPr>
              <a:t>.</a:t>
            </a:r>
          </a:p>
        </p:txBody>
      </p:sp>
      <p:cxnSp>
        <p:nvCxnSpPr>
          <p:cNvPr id="9" name="Straight Connector 1253">
            <a:extLst>
              <a:ext uri="{FF2B5EF4-FFF2-40B4-BE49-F238E27FC236}">
                <a16:creationId xmlns:a16="http://schemas.microsoft.com/office/drawing/2014/main" id="{649C2542-5098-49BC-B135-A975AEFFD293}"/>
              </a:ext>
            </a:extLst>
          </p:cNvPr>
          <p:cNvCxnSpPr>
            <a:cxnSpLocks/>
          </p:cNvCxnSpPr>
          <p:nvPr/>
        </p:nvCxnSpPr>
        <p:spPr>
          <a:xfrm flipV="1">
            <a:off x="5322691" y="3225627"/>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1" name="Straight Connector 1253">
            <a:extLst>
              <a:ext uri="{FF2B5EF4-FFF2-40B4-BE49-F238E27FC236}">
                <a16:creationId xmlns:a16="http://schemas.microsoft.com/office/drawing/2014/main" id="{927D5617-1D08-4022-8F47-792F5AA72DA4}"/>
              </a:ext>
            </a:extLst>
          </p:cNvPr>
          <p:cNvCxnSpPr>
            <a:cxnSpLocks/>
          </p:cNvCxnSpPr>
          <p:nvPr/>
        </p:nvCxnSpPr>
        <p:spPr>
          <a:xfrm flipV="1">
            <a:off x="6688300" y="359088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2" name="Straight Connector 1253">
            <a:extLst>
              <a:ext uri="{FF2B5EF4-FFF2-40B4-BE49-F238E27FC236}">
                <a16:creationId xmlns:a16="http://schemas.microsoft.com/office/drawing/2014/main" id="{948E1865-21AE-4D8C-AC6D-0CBBA34155AE}"/>
              </a:ext>
            </a:extLst>
          </p:cNvPr>
          <p:cNvCxnSpPr>
            <a:cxnSpLocks/>
          </p:cNvCxnSpPr>
          <p:nvPr/>
        </p:nvCxnSpPr>
        <p:spPr>
          <a:xfrm flipV="1">
            <a:off x="2586995" y="358200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4" name="Straight Connector 1253">
            <a:extLst>
              <a:ext uri="{FF2B5EF4-FFF2-40B4-BE49-F238E27FC236}">
                <a16:creationId xmlns:a16="http://schemas.microsoft.com/office/drawing/2014/main" id="{0E6BC9AC-47DB-47AD-8482-1B3B4A7EEA6E}"/>
              </a:ext>
            </a:extLst>
          </p:cNvPr>
          <p:cNvCxnSpPr>
            <a:cxnSpLocks/>
          </p:cNvCxnSpPr>
          <p:nvPr/>
        </p:nvCxnSpPr>
        <p:spPr>
          <a:xfrm flipV="1">
            <a:off x="7977580" y="434611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sp>
        <p:nvSpPr>
          <p:cNvPr id="16" name="Oval 15">
            <a:extLst>
              <a:ext uri="{FF2B5EF4-FFF2-40B4-BE49-F238E27FC236}">
                <a16:creationId xmlns:a16="http://schemas.microsoft.com/office/drawing/2014/main" id="{3A6878BD-057C-422D-9EA3-59F3F0E9C746}"/>
              </a:ext>
            </a:extLst>
          </p:cNvPr>
          <p:cNvSpPr/>
          <p:nvPr/>
        </p:nvSpPr>
        <p:spPr bwMode="auto">
          <a:xfrm>
            <a:off x="-791689" y="3690156"/>
            <a:ext cx="10849576" cy="10849576"/>
          </a:xfrm>
          <a:prstGeom prst="ellipse">
            <a:avLst/>
          </a:prstGeom>
          <a:noFill/>
          <a:ln w="25400">
            <a:solidFill>
              <a:srgbClr val="7427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7E9AEFF5-835A-48A3-A941-BF8E3721C41C}"/>
              </a:ext>
            </a:extLst>
          </p:cNvPr>
          <p:cNvCxnSpPr>
            <a:cxnSpLocks/>
          </p:cNvCxnSpPr>
          <p:nvPr/>
        </p:nvCxnSpPr>
        <p:spPr>
          <a:xfrm>
            <a:off x="1065877" y="4375499"/>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5ED0B5-D4B3-4F01-B58A-F39D5157B154}"/>
              </a:ext>
            </a:extLst>
          </p:cNvPr>
          <p:cNvCxnSpPr>
            <a:cxnSpLocks/>
          </p:cNvCxnSpPr>
          <p:nvPr/>
        </p:nvCxnSpPr>
        <p:spPr>
          <a:xfrm>
            <a:off x="2410514" y="3554875"/>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B652C52-F39E-45DB-BC63-8D565E96E99E}"/>
              </a:ext>
            </a:extLst>
          </p:cNvPr>
          <p:cNvCxnSpPr>
            <a:cxnSpLocks/>
          </p:cNvCxnSpPr>
          <p:nvPr/>
        </p:nvCxnSpPr>
        <p:spPr>
          <a:xfrm>
            <a:off x="3774926" y="3179168"/>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4B3DA8-48C9-4089-A15A-23C50149F2D5}"/>
              </a:ext>
            </a:extLst>
          </p:cNvPr>
          <p:cNvCxnSpPr>
            <a:cxnSpLocks/>
          </p:cNvCxnSpPr>
          <p:nvPr/>
        </p:nvCxnSpPr>
        <p:spPr>
          <a:xfrm>
            <a:off x="5139337" y="3198941"/>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97346B-4835-4583-81D5-6B63003382A3}"/>
              </a:ext>
            </a:extLst>
          </p:cNvPr>
          <p:cNvCxnSpPr>
            <a:cxnSpLocks/>
          </p:cNvCxnSpPr>
          <p:nvPr/>
        </p:nvCxnSpPr>
        <p:spPr>
          <a:xfrm>
            <a:off x="6503748" y="3564762"/>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87FD613-4CF8-4D92-AB4C-D64611051123}"/>
              </a:ext>
            </a:extLst>
          </p:cNvPr>
          <p:cNvCxnSpPr>
            <a:cxnSpLocks/>
          </p:cNvCxnSpPr>
          <p:nvPr/>
        </p:nvCxnSpPr>
        <p:spPr>
          <a:xfrm>
            <a:off x="7789064" y="4326064"/>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
            <a:extLst>
              <a:ext uri="{FF2B5EF4-FFF2-40B4-BE49-F238E27FC236}">
                <a16:creationId xmlns:a16="http://schemas.microsoft.com/office/drawing/2014/main" id="{E85C1727-8346-43EA-907A-451EA8B993FE}"/>
              </a:ext>
            </a:extLst>
          </p:cNvPr>
          <p:cNvSpPr txBox="1">
            <a:spLocks/>
          </p:cNvSpPr>
          <p:nvPr/>
        </p:nvSpPr>
        <p:spPr>
          <a:xfrm>
            <a:off x="503141" y="807599"/>
            <a:ext cx="8195238" cy="203710"/>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71" dirty="0">
                <a:latin typeface="Segoe UI Light" panose="020B0502040204020203" pitchFamily="34" charset="0"/>
                <a:cs typeface="Segoe UI Light" panose="020B0502040204020203" pitchFamily="34" charset="0"/>
              </a:rPr>
              <a:t>powerful reporting tools + tools for action</a:t>
            </a:r>
          </a:p>
        </p:txBody>
      </p:sp>
      <p:pic>
        <p:nvPicPr>
          <p:cNvPr id="32" name="Picture 3">
            <a:extLst>
              <a:ext uri="{FF2B5EF4-FFF2-40B4-BE49-F238E27FC236}">
                <a16:creationId xmlns:a16="http://schemas.microsoft.com/office/drawing/2014/main" id="{371FD3B4-6AC0-4D01-8C58-87E52E16F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1439" y="3041087"/>
            <a:ext cx="413280" cy="413280"/>
          </a:xfrm>
          <a:prstGeom prst="rect">
            <a:avLst/>
          </a:prstGeom>
        </p:spPr>
      </p:pic>
      <p:pic>
        <p:nvPicPr>
          <p:cNvPr id="37" name="Picture 4">
            <a:extLst>
              <a:ext uri="{FF2B5EF4-FFF2-40B4-BE49-F238E27FC236}">
                <a16:creationId xmlns:a16="http://schemas.microsoft.com/office/drawing/2014/main" id="{9242B138-5F2C-4C21-AB46-7A5FBCE16E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222" y="3856632"/>
            <a:ext cx="413280" cy="413280"/>
          </a:xfrm>
          <a:prstGeom prst="rect">
            <a:avLst/>
          </a:prstGeom>
        </p:spPr>
      </p:pic>
      <p:pic>
        <p:nvPicPr>
          <p:cNvPr id="42" name="Picture 6">
            <a:extLst>
              <a:ext uri="{FF2B5EF4-FFF2-40B4-BE49-F238E27FC236}">
                <a16:creationId xmlns:a16="http://schemas.microsoft.com/office/drawing/2014/main" id="{982AC6AE-8DF6-40C4-A703-90EBF2A48A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214" y="2675703"/>
            <a:ext cx="413280" cy="413280"/>
          </a:xfrm>
          <a:prstGeom prst="rect">
            <a:avLst/>
          </a:prstGeom>
        </p:spPr>
      </p:pic>
      <p:pic>
        <p:nvPicPr>
          <p:cNvPr id="43" name="Picture 7">
            <a:extLst>
              <a:ext uri="{FF2B5EF4-FFF2-40B4-BE49-F238E27FC236}">
                <a16:creationId xmlns:a16="http://schemas.microsoft.com/office/drawing/2014/main" id="{D776D452-4799-492F-984D-39868FDE41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44561" y="2645309"/>
            <a:ext cx="413280" cy="413280"/>
          </a:xfrm>
          <a:prstGeom prst="rect">
            <a:avLst/>
          </a:prstGeom>
        </p:spPr>
      </p:pic>
      <p:sp>
        <p:nvSpPr>
          <p:cNvPr id="45" name="TextBox 12">
            <a:extLst>
              <a:ext uri="{FF2B5EF4-FFF2-40B4-BE49-F238E27FC236}">
                <a16:creationId xmlns:a16="http://schemas.microsoft.com/office/drawing/2014/main" id="{239A33E1-D5CB-42F9-923F-CF659044A1DC}"/>
              </a:ext>
            </a:extLst>
          </p:cNvPr>
          <p:cNvSpPr txBox="1"/>
          <p:nvPr/>
        </p:nvSpPr>
        <p:spPr>
          <a:xfrm>
            <a:off x="495685" y="3371514"/>
            <a:ext cx="1488353" cy="454227"/>
          </a:xfrm>
          <a:prstGeom prst="rect">
            <a:avLst/>
          </a:prstGeom>
          <a:noFill/>
        </p:spPr>
        <p:txBody>
          <a:bodyPr wrap="square" rtlCol="0">
            <a:spAutoFit/>
          </a:bodyPr>
          <a:lstStyle/>
          <a:p>
            <a:pPr algn="ctr"/>
            <a:r>
              <a:rPr lang="en-US" sz="1176" dirty="0">
                <a:solidFill>
                  <a:srgbClr val="742772"/>
                </a:solidFill>
                <a:latin typeface="Segoe UI Light" panose="020B0502040204020203" pitchFamily="34" charset="0"/>
                <a:cs typeface="Segoe UI Light" panose="020B0502040204020203" pitchFamily="34" charset="0"/>
              </a:rPr>
              <a:t>Flow</a:t>
            </a:r>
            <a:br>
              <a:rPr lang="en-US" sz="1176" dirty="0">
                <a:solidFill>
                  <a:srgbClr val="742772"/>
                </a:solidFill>
                <a:latin typeface="Segoe UI Light" panose="020B0502040204020203" pitchFamily="34" charset="0"/>
                <a:cs typeface="Segoe UI Light" panose="020B0502040204020203" pitchFamily="34" charset="0"/>
              </a:rPr>
            </a:br>
            <a:r>
              <a:rPr lang="en-US" sz="1176" dirty="0">
                <a:solidFill>
                  <a:srgbClr val="742772"/>
                </a:solidFill>
                <a:latin typeface="Segoe UI Light" panose="020B0502040204020203" pitchFamily="34" charset="0"/>
                <a:cs typeface="Segoe UI Light" panose="020B0502040204020203" pitchFamily="34" charset="0"/>
              </a:rPr>
              <a:t>Management</a:t>
            </a:r>
          </a:p>
        </p:txBody>
      </p:sp>
      <p:sp>
        <p:nvSpPr>
          <p:cNvPr id="46" name="TextBox 12">
            <a:extLst>
              <a:ext uri="{FF2B5EF4-FFF2-40B4-BE49-F238E27FC236}">
                <a16:creationId xmlns:a16="http://schemas.microsoft.com/office/drawing/2014/main" id="{11861547-5DE6-4B84-9BBE-CECFD1E5F095}"/>
              </a:ext>
            </a:extLst>
          </p:cNvPr>
          <p:cNvSpPr txBox="1"/>
          <p:nvPr/>
        </p:nvSpPr>
        <p:spPr>
          <a:xfrm>
            <a:off x="1840323" y="2560445"/>
            <a:ext cx="1488353" cy="454227"/>
          </a:xfrm>
          <a:prstGeom prst="rect">
            <a:avLst/>
          </a:prstGeom>
          <a:noFill/>
        </p:spPr>
        <p:txBody>
          <a:bodyPr wrap="square" rtlCol="0">
            <a:spAutoFit/>
          </a:bodyPr>
          <a:lstStyle/>
          <a:p>
            <a:pPr algn="ctr"/>
            <a:r>
              <a:rPr lang="en-US" sz="1176" dirty="0">
                <a:solidFill>
                  <a:srgbClr val="742772"/>
                </a:solidFill>
                <a:latin typeface="Segoe UI Light" panose="020B0502040204020203" pitchFamily="34" charset="0"/>
                <a:cs typeface="Segoe UI Light" panose="020B0502040204020203" pitchFamily="34" charset="0"/>
              </a:rPr>
              <a:t>Power Platform for Admins</a:t>
            </a:r>
          </a:p>
        </p:txBody>
      </p:sp>
      <p:sp>
        <p:nvSpPr>
          <p:cNvPr id="47" name="TextBox 12">
            <a:extLst>
              <a:ext uri="{FF2B5EF4-FFF2-40B4-BE49-F238E27FC236}">
                <a16:creationId xmlns:a16="http://schemas.microsoft.com/office/drawing/2014/main" id="{51FF6A87-AB32-4DD7-8DFE-2CD3EBCCE373}"/>
              </a:ext>
            </a:extLst>
          </p:cNvPr>
          <p:cNvSpPr txBox="1"/>
          <p:nvPr/>
        </p:nvSpPr>
        <p:spPr>
          <a:xfrm>
            <a:off x="3211980" y="2143677"/>
            <a:ext cx="1488353" cy="454227"/>
          </a:xfrm>
          <a:prstGeom prst="rect">
            <a:avLst/>
          </a:prstGeom>
          <a:noFill/>
        </p:spPr>
        <p:txBody>
          <a:bodyPr wrap="square" rtlCol="0">
            <a:spAutoFit/>
          </a:bodyPr>
          <a:lstStyle/>
          <a:p>
            <a:pPr algn="ctr"/>
            <a:r>
              <a:rPr lang="en-US" sz="1176" dirty="0">
                <a:solidFill>
                  <a:srgbClr val="742772"/>
                </a:solidFill>
                <a:latin typeface="Segoe UI Light" panose="020B0502040204020203" pitchFamily="34" charset="0"/>
                <a:cs typeface="Segoe UI Light" panose="020B0502040204020203" pitchFamily="34" charset="0"/>
              </a:rPr>
              <a:t>PowerApps for Admins</a:t>
            </a:r>
          </a:p>
        </p:txBody>
      </p:sp>
      <p:sp>
        <p:nvSpPr>
          <p:cNvPr id="48" name="TextBox 12">
            <a:extLst>
              <a:ext uri="{FF2B5EF4-FFF2-40B4-BE49-F238E27FC236}">
                <a16:creationId xmlns:a16="http://schemas.microsoft.com/office/drawing/2014/main" id="{AEE6E06C-53F0-48CC-B100-D1A68537154D}"/>
              </a:ext>
            </a:extLst>
          </p:cNvPr>
          <p:cNvSpPr txBox="1"/>
          <p:nvPr/>
        </p:nvSpPr>
        <p:spPr>
          <a:xfrm>
            <a:off x="4581615" y="2188091"/>
            <a:ext cx="1488353" cy="454227"/>
          </a:xfrm>
          <a:prstGeom prst="rect">
            <a:avLst/>
          </a:prstGeom>
          <a:noFill/>
        </p:spPr>
        <p:txBody>
          <a:bodyPr wrap="square" rtlCol="0">
            <a:spAutoFit/>
          </a:bodyPr>
          <a:lstStyle/>
          <a:p>
            <a:pPr algn="ctr"/>
            <a:r>
              <a:rPr lang="en-US" sz="1176" dirty="0">
                <a:solidFill>
                  <a:srgbClr val="742772"/>
                </a:solidFill>
                <a:latin typeface="Segoe UI Light" panose="020B0502040204020203" pitchFamily="34" charset="0"/>
                <a:cs typeface="Segoe UI Light" panose="020B0502040204020203" pitchFamily="34" charset="0"/>
              </a:rPr>
              <a:t>PowerApps for App Makers</a:t>
            </a:r>
          </a:p>
        </p:txBody>
      </p:sp>
      <p:sp>
        <p:nvSpPr>
          <p:cNvPr id="49" name="TextBox 12">
            <a:extLst>
              <a:ext uri="{FF2B5EF4-FFF2-40B4-BE49-F238E27FC236}">
                <a16:creationId xmlns:a16="http://schemas.microsoft.com/office/drawing/2014/main" id="{7094A7FA-457D-4D6F-AF28-0CA687E89A76}"/>
              </a:ext>
            </a:extLst>
          </p:cNvPr>
          <p:cNvSpPr txBox="1"/>
          <p:nvPr/>
        </p:nvSpPr>
        <p:spPr>
          <a:xfrm>
            <a:off x="5753336" y="2563613"/>
            <a:ext cx="1869928" cy="454227"/>
          </a:xfrm>
          <a:prstGeom prst="rect">
            <a:avLst/>
          </a:prstGeom>
          <a:noFill/>
        </p:spPr>
        <p:txBody>
          <a:bodyPr wrap="square" rtlCol="0">
            <a:spAutoFit/>
          </a:bodyPr>
          <a:lstStyle/>
          <a:p>
            <a:pPr algn="ctr"/>
            <a:r>
              <a:rPr lang="en-US" sz="1176" dirty="0" err="1">
                <a:solidFill>
                  <a:srgbClr val="5A81C0"/>
                </a:solidFill>
                <a:latin typeface="Segoe UI Light" panose="020B0502040204020203" pitchFamily="34" charset="0"/>
                <a:cs typeface="Segoe UI Light" panose="020B0502040204020203" pitchFamily="34" charset="0"/>
              </a:rPr>
              <a:t>Microsoft.PowerApps</a:t>
            </a:r>
            <a:r>
              <a:rPr lang="en-US" sz="1176" dirty="0">
                <a:solidFill>
                  <a:srgbClr val="5A81C0"/>
                </a:solidFill>
                <a:latin typeface="Segoe UI Light" panose="020B0502040204020203" pitchFamily="34" charset="0"/>
                <a:cs typeface="Segoe UI Light" panose="020B0502040204020203" pitchFamily="34" charset="0"/>
              </a:rPr>
              <a:t>.</a:t>
            </a:r>
            <a:br>
              <a:rPr lang="en-US" sz="1176" dirty="0">
                <a:solidFill>
                  <a:srgbClr val="5A81C0"/>
                </a:solidFill>
                <a:latin typeface="Segoe UI Light" panose="020B0502040204020203" pitchFamily="34" charset="0"/>
                <a:cs typeface="Segoe UI Light" panose="020B0502040204020203" pitchFamily="34" charset="0"/>
              </a:rPr>
            </a:br>
            <a:r>
              <a:rPr lang="en-US" sz="1176" dirty="0" err="1">
                <a:solidFill>
                  <a:srgbClr val="5A81C0"/>
                </a:solidFill>
                <a:latin typeface="Segoe UI Light" panose="020B0502040204020203" pitchFamily="34" charset="0"/>
                <a:cs typeface="Segoe UI Light" panose="020B0502040204020203" pitchFamily="34" charset="0"/>
              </a:rPr>
              <a:t>Administration.PowerShell</a:t>
            </a:r>
            <a:endParaRPr lang="en-US" sz="1176" dirty="0">
              <a:solidFill>
                <a:srgbClr val="5A81C0"/>
              </a:solidFill>
              <a:latin typeface="Segoe UI Light" panose="020B0502040204020203" pitchFamily="34" charset="0"/>
              <a:cs typeface="Segoe UI Light" panose="020B0502040204020203" pitchFamily="34" charset="0"/>
            </a:endParaRPr>
          </a:p>
        </p:txBody>
      </p:sp>
      <p:sp>
        <p:nvSpPr>
          <p:cNvPr id="50" name="TextBox 12">
            <a:extLst>
              <a:ext uri="{FF2B5EF4-FFF2-40B4-BE49-F238E27FC236}">
                <a16:creationId xmlns:a16="http://schemas.microsoft.com/office/drawing/2014/main" id="{9B7C62F6-1F46-4DEF-89BD-23281DBEECD5}"/>
              </a:ext>
            </a:extLst>
          </p:cNvPr>
          <p:cNvSpPr txBox="1"/>
          <p:nvPr/>
        </p:nvSpPr>
        <p:spPr>
          <a:xfrm>
            <a:off x="7234727" y="3325624"/>
            <a:ext cx="1488353" cy="454227"/>
          </a:xfrm>
          <a:prstGeom prst="rect">
            <a:avLst/>
          </a:prstGeom>
          <a:noFill/>
        </p:spPr>
        <p:txBody>
          <a:bodyPr wrap="square" rtlCol="0">
            <a:spAutoFit/>
          </a:bodyPr>
          <a:lstStyle/>
          <a:p>
            <a:pPr algn="ctr"/>
            <a:r>
              <a:rPr lang="en-US" sz="1176" dirty="0" err="1">
                <a:solidFill>
                  <a:srgbClr val="5A81C0"/>
                </a:solidFill>
                <a:latin typeface="Segoe UI Light" panose="020B0502040204020203" pitchFamily="34" charset="0"/>
                <a:cs typeface="Segoe UI Light" panose="020B0502040204020203" pitchFamily="34" charset="0"/>
              </a:rPr>
              <a:t>Microsoft.PowerApps.PowerShell</a:t>
            </a:r>
            <a:endParaRPr lang="en-US" sz="1176" dirty="0">
              <a:solidFill>
                <a:srgbClr val="5A81C0"/>
              </a:solidFill>
              <a:latin typeface="Segoe UI Light" panose="020B0502040204020203" pitchFamily="34" charset="0"/>
              <a:cs typeface="Segoe UI Light" panose="020B0502040204020203" pitchFamily="34" charset="0"/>
            </a:endParaRPr>
          </a:p>
        </p:txBody>
      </p:sp>
      <p:pic>
        <p:nvPicPr>
          <p:cNvPr id="5126" name="Picture 6">
            <a:extLst>
              <a:ext uri="{FF2B5EF4-FFF2-40B4-BE49-F238E27FC236}">
                <a16:creationId xmlns:a16="http://schemas.microsoft.com/office/drawing/2014/main" id="{292ACDB3-0B22-4F63-B8E6-A7BFA7F15B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1750" y="3054160"/>
            <a:ext cx="413100" cy="413100"/>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a:extLst>
              <a:ext uri="{FF2B5EF4-FFF2-40B4-BE49-F238E27FC236}">
                <a16:creationId xmlns:a16="http://schemas.microsoft.com/office/drawing/2014/main" id="{30BE0B92-6FBF-4282-97A4-52480FEA5F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4768" y="3813040"/>
            <a:ext cx="413100" cy="413100"/>
          </a:xfrm>
          <a:prstGeom prst="rect">
            <a:avLst/>
          </a:prstGeom>
          <a:noFill/>
          <a:extLst>
            <a:ext uri="{909E8E84-426E-40DD-AFC4-6F175D3DCCD1}">
              <a14:hiddenFill xmlns:a14="http://schemas.microsoft.com/office/drawing/2010/main">
                <a:solidFill>
                  <a:srgbClr val="FFFFFF"/>
                </a:solidFill>
              </a14:hiddenFill>
            </a:ext>
          </a:extLst>
        </p:spPr>
      </p:pic>
      <p:sp>
        <p:nvSpPr>
          <p:cNvPr id="13" name="Rechteck 12">
            <a:extLst>
              <a:ext uri="{FF2B5EF4-FFF2-40B4-BE49-F238E27FC236}">
                <a16:creationId xmlns:a16="http://schemas.microsoft.com/office/drawing/2014/main" id="{260AB615-C03B-40DE-90E2-9634A5E2A8C9}"/>
              </a:ext>
            </a:extLst>
          </p:cNvPr>
          <p:cNvSpPr/>
          <p:nvPr/>
        </p:nvSpPr>
        <p:spPr>
          <a:xfrm>
            <a:off x="271379" y="1207772"/>
            <a:ext cx="6450038" cy="965008"/>
          </a:xfrm>
          <a:prstGeom prst="rect">
            <a:avLst/>
          </a:prstGeom>
        </p:spPr>
        <p:txBody>
          <a:bodyPr wrap="square">
            <a:spAutoFit/>
          </a:bodyPr>
          <a:lstStyle/>
          <a:p>
            <a:r>
              <a:rPr lang="en-US" sz="1471" dirty="0">
                <a:solidFill>
                  <a:srgbClr val="742772"/>
                </a:solidFill>
                <a:latin typeface="Segoe UI Light" panose="020B0502040204020203" pitchFamily="34" charset="0"/>
                <a:cs typeface="Segoe UI Light" panose="020B0502040204020203" pitchFamily="34" charset="0"/>
              </a:rPr>
              <a:t>Management connectors</a:t>
            </a:r>
          </a:p>
          <a:p>
            <a:pPr lvl="1"/>
            <a:r>
              <a:rPr lang="en-US" sz="1050" dirty="0">
                <a:solidFill>
                  <a:srgbClr val="000000"/>
                </a:solidFill>
                <a:latin typeface="Segoe UI Light" panose="020B0502040204020203" pitchFamily="34" charset="0"/>
                <a:cs typeface="Segoe UI Light" panose="020B0502040204020203" pitchFamily="34" charset="0"/>
              </a:rPr>
              <a:t>Full visibility: Power Platform APIs in an accessible connector interface, provide admin access to resources</a:t>
            </a:r>
          </a:p>
          <a:p>
            <a:pPr lvl="1"/>
            <a:r>
              <a:rPr lang="en-US" sz="1050" dirty="0">
                <a:solidFill>
                  <a:srgbClr val="000000"/>
                </a:solidFill>
                <a:latin typeface="Segoe UI Light" panose="020B0502040204020203" pitchFamily="34" charset="0"/>
                <a:cs typeface="Segoe UI Light" panose="020B0502040204020203" pitchFamily="34" charset="0"/>
              </a:rPr>
              <a:t>Customization : Pull the metadata you need to build the custom reports you want</a:t>
            </a:r>
          </a:p>
          <a:p>
            <a:pPr lvl="1"/>
            <a:r>
              <a:rPr lang="en-US" sz="1050" dirty="0">
                <a:solidFill>
                  <a:srgbClr val="000000"/>
                </a:solidFill>
                <a:latin typeface="Segoe UI Light" panose="020B0502040204020203" pitchFamily="34" charset="0"/>
                <a:cs typeface="Segoe UI Light" panose="020B0502040204020203" pitchFamily="34" charset="0"/>
              </a:rPr>
              <a:t>Flexibility: Build the policies you need to implement administration + governance requirements</a:t>
            </a:r>
          </a:p>
        </p:txBody>
      </p:sp>
    </p:spTree>
    <p:extLst>
      <p:ext uri="{BB962C8B-B14F-4D97-AF65-F5344CB8AC3E}">
        <p14:creationId xmlns:p14="http://schemas.microsoft.com/office/powerpoint/2010/main" val="297443567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EA48-EAC4-4642-B166-685C29DF8C6C}"/>
              </a:ext>
            </a:extLst>
          </p:cNvPr>
          <p:cNvSpPr>
            <a:spLocks noGrp="1"/>
          </p:cNvSpPr>
          <p:nvPr>
            <p:ph type="title"/>
          </p:nvPr>
        </p:nvSpPr>
        <p:spPr>
          <a:xfrm>
            <a:off x="441197" y="342900"/>
            <a:ext cx="8263890" cy="443198"/>
          </a:xfrm>
        </p:spPr>
        <p:txBody>
          <a:bodyPr/>
          <a:lstStyle/>
          <a:p>
            <a:r>
              <a:rPr lang="en-US" sz="3200"/>
              <a:t>Examples of pulling ongoing reports of activity</a:t>
            </a:r>
          </a:p>
        </p:txBody>
      </p:sp>
      <p:sp>
        <p:nvSpPr>
          <p:cNvPr id="3" name="Text Placeholder 2">
            <a:extLst>
              <a:ext uri="{FF2B5EF4-FFF2-40B4-BE49-F238E27FC236}">
                <a16:creationId xmlns:a16="http://schemas.microsoft.com/office/drawing/2014/main" id="{8806F7A4-41B9-4128-A375-FB9BFD193F60}"/>
              </a:ext>
            </a:extLst>
          </p:cNvPr>
          <p:cNvSpPr>
            <a:spLocks noGrp="1"/>
          </p:cNvSpPr>
          <p:nvPr>
            <p:ph type="body" sz="quarter" idx="10"/>
          </p:nvPr>
        </p:nvSpPr>
        <p:spPr>
          <a:xfrm>
            <a:off x="395536" y="1203598"/>
            <a:ext cx="8640960" cy="892552"/>
          </a:xfrm>
        </p:spPr>
        <p:txBody>
          <a:bodyPr/>
          <a:lstStyle/>
          <a:p>
            <a:pPr marL="457200" indent="-457200">
              <a:buFont typeface="Wingdings" panose="05000000000000000000" pitchFamily="2" charset="2"/>
              <a:buChar char="§"/>
            </a:pPr>
            <a:r>
              <a:rPr lang="en-US" sz="2000" dirty="0"/>
              <a:t>PowerShell - </a:t>
            </a:r>
            <a:r>
              <a:rPr lang="en-US" sz="2000" dirty="0">
                <a:solidFill>
                  <a:schemeClr val="tx2"/>
                </a:solidFill>
                <a:hlinkClick r:id="rId2">
                  <a:extLst>
                    <a:ext uri="{A12FA001-AC4F-418D-AE19-62706E023703}">
                      <ahyp:hlinkClr xmlns:ahyp="http://schemas.microsoft.com/office/drawing/2018/hyperlinkcolor" val="tx"/>
                    </a:ext>
                  </a:extLst>
                </a:hlinkClick>
              </a:rPr>
              <a:t>https://aka.ms/downloadassetsscript</a:t>
            </a:r>
            <a:r>
              <a:rPr lang="en-US" sz="2000" dirty="0">
                <a:solidFill>
                  <a:schemeClr val="tx2"/>
                </a:solidFill>
              </a:rPr>
              <a:t> </a:t>
            </a:r>
            <a:br>
              <a:rPr lang="en-US" sz="2000" dirty="0"/>
            </a:br>
            <a:endParaRPr lang="en-US" sz="2000" dirty="0"/>
          </a:p>
          <a:p>
            <a:pPr marL="457200" indent="-457200">
              <a:buFont typeface="Wingdings" panose="05000000000000000000" pitchFamily="2" charset="2"/>
              <a:buChar char="§"/>
            </a:pPr>
            <a:r>
              <a:rPr lang="en-US" sz="2000" dirty="0"/>
              <a:t>Management connectors: via Power Automate </a:t>
            </a:r>
            <a:r>
              <a:rPr lang="en-US" sz="2000" dirty="0">
                <a:hlinkClick r:id="rId3"/>
              </a:rPr>
              <a:t>https://aka.ms/listpoweractivity</a:t>
            </a:r>
            <a:r>
              <a:rPr lang="en-US" sz="2000" dirty="0"/>
              <a:t> </a:t>
            </a:r>
          </a:p>
        </p:txBody>
      </p:sp>
      <p:pic>
        <p:nvPicPr>
          <p:cNvPr id="4" name="Picture 6" descr="A screenshot of a cell phone&#10;&#10;Description generated with very high confidence">
            <a:extLst>
              <a:ext uri="{FF2B5EF4-FFF2-40B4-BE49-F238E27FC236}">
                <a16:creationId xmlns:a16="http://schemas.microsoft.com/office/drawing/2014/main" id="{974751D2-B490-4B4F-A2F1-E86C0E85E7C5}"/>
              </a:ext>
            </a:extLst>
          </p:cNvPr>
          <p:cNvPicPr>
            <a:picLocks noChangeAspect="1"/>
          </p:cNvPicPr>
          <p:nvPr/>
        </p:nvPicPr>
        <p:blipFill>
          <a:blip r:embed="rId4"/>
          <a:stretch>
            <a:fillRect/>
          </a:stretch>
        </p:blipFill>
        <p:spPr>
          <a:xfrm>
            <a:off x="827584" y="2441216"/>
            <a:ext cx="6840760" cy="2674081"/>
          </a:xfrm>
          <a:prstGeom prst="rect">
            <a:avLst/>
          </a:prstGeom>
        </p:spPr>
      </p:pic>
      <p:sp>
        <p:nvSpPr>
          <p:cNvPr id="5" name="Rectangle 4">
            <a:extLst>
              <a:ext uri="{FF2B5EF4-FFF2-40B4-BE49-F238E27FC236}">
                <a16:creationId xmlns:a16="http://schemas.microsoft.com/office/drawing/2014/main" id="{7F62F592-61F9-4EAA-B120-554EBC901F2C}"/>
              </a:ext>
            </a:extLst>
          </p:cNvPr>
          <p:cNvSpPr/>
          <p:nvPr/>
        </p:nvSpPr>
        <p:spPr bwMode="auto">
          <a:xfrm>
            <a:off x="971600" y="3219822"/>
            <a:ext cx="1800200" cy="1800200"/>
          </a:xfrm>
          <a:prstGeom prst="rect">
            <a:avLst/>
          </a:prstGeom>
          <a:noFill/>
          <a:ln w="28575">
            <a:solidFill>
              <a:srgbClr val="FF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Tree>
    <p:extLst>
      <p:ext uri="{BB962C8B-B14F-4D97-AF65-F5344CB8AC3E}">
        <p14:creationId xmlns:p14="http://schemas.microsoft.com/office/powerpoint/2010/main" val="9195741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a:xfrm>
            <a:off x="386458" y="1790429"/>
            <a:ext cx="8371083" cy="1218795"/>
          </a:xfrm>
        </p:spPr>
        <p:txBody>
          <a:bodyPr anchor="ctr"/>
          <a:lstStyle/>
          <a:p>
            <a:pPr algn="ctr"/>
            <a:r>
              <a:rPr lang="en-US"/>
              <a:t>What about planned &amp; unplanned platform changes/incidents?</a:t>
            </a:r>
            <a:endParaRPr lang="en-US" u="sng"/>
          </a:p>
        </p:txBody>
      </p:sp>
    </p:spTree>
    <p:extLst>
      <p:ext uri="{BB962C8B-B14F-4D97-AF65-F5344CB8AC3E}">
        <p14:creationId xmlns:p14="http://schemas.microsoft.com/office/powerpoint/2010/main" val="1475984021"/>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77B9A-63A4-4F57-929E-9CE02EC5F49F}"/>
              </a:ext>
            </a:extLst>
          </p:cNvPr>
          <p:cNvSpPr>
            <a:spLocks noGrp="1"/>
          </p:cNvSpPr>
          <p:nvPr>
            <p:ph type="title"/>
          </p:nvPr>
        </p:nvSpPr>
        <p:spPr>
          <a:xfrm>
            <a:off x="366809" y="171452"/>
            <a:ext cx="8472312" cy="498598"/>
          </a:xfrm>
        </p:spPr>
        <p:txBody>
          <a:bodyPr/>
          <a:lstStyle/>
          <a:p>
            <a:r>
              <a:rPr lang="en-US" sz="3600"/>
              <a:t>Monitoring platform status and updates</a:t>
            </a:r>
          </a:p>
        </p:txBody>
      </p:sp>
      <p:sp>
        <p:nvSpPr>
          <p:cNvPr id="6" name="Rectangle 5">
            <a:extLst>
              <a:ext uri="{FF2B5EF4-FFF2-40B4-BE49-F238E27FC236}">
                <a16:creationId xmlns:a16="http://schemas.microsoft.com/office/drawing/2014/main" id="{5146A57E-08A3-4451-A1A1-E846B5CA871B}"/>
              </a:ext>
            </a:extLst>
          </p:cNvPr>
          <p:cNvSpPr/>
          <p:nvPr/>
        </p:nvSpPr>
        <p:spPr bwMode="auto">
          <a:xfrm>
            <a:off x="323528" y="1131590"/>
            <a:ext cx="201622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bg1"/>
                </a:solidFill>
              </a:rPr>
              <a:t>Power Apps</a:t>
            </a:r>
            <a:br>
              <a:rPr lang="en-US" dirty="0">
                <a:solidFill>
                  <a:schemeClr val="bg1"/>
                </a:solidFill>
              </a:rPr>
            </a:br>
            <a:r>
              <a:rPr lang="en-US" dirty="0">
                <a:solidFill>
                  <a:schemeClr val="bg1"/>
                </a:solidFill>
              </a:rPr>
              <a:t>Support</a:t>
            </a:r>
          </a:p>
        </p:txBody>
      </p:sp>
      <p:sp>
        <p:nvSpPr>
          <p:cNvPr id="7" name="Rectangle 6">
            <a:extLst>
              <a:ext uri="{FF2B5EF4-FFF2-40B4-BE49-F238E27FC236}">
                <a16:creationId xmlns:a16="http://schemas.microsoft.com/office/drawing/2014/main" id="{279F5981-55CE-4399-AF8B-F288B47C2358}"/>
              </a:ext>
            </a:extLst>
          </p:cNvPr>
          <p:cNvSpPr/>
          <p:nvPr/>
        </p:nvSpPr>
        <p:spPr bwMode="auto">
          <a:xfrm>
            <a:off x="323528" y="2283718"/>
            <a:ext cx="201622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bg1"/>
                </a:solidFill>
              </a:rPr>
              <a:t>Power Automate</a:t>
            </a:r>
            <a:br>
              <a:rPr lang="en-US" dirty="0">
                <a:solidFill>
                  <a:schemeClr val="bg1"/>
                </a:solidFill>
              </a:rPr>
            </a:br>
            <a:r>
              <a:rPr lang="en-US" dirty="0">
                <a:solidFill>
                  <a:schemeClr val="bg1"/>
                </a:solidFill>
              </a:rPr>
              <a:t>Support</a:t>
            </a:r>
          </a:p>
        </p:txBody>
      </p:sp>
      <p:sp>
        <p:nvSpPr>
          <p:cNvPr id="8" name="Rectangle 7">
            <a:extLst>
              <a:ext uri="{FF2B5EF4-FFF2-40B4-BE49-F238E27FC236}">
                <a16:creationId xmlns:a16="http://schemas.microsoft.com/office/drawing/2014/main" id="{ECDAB188-FF38-4791-9DB2-CFAA588F7B21}"/>
              </a:ext>
            </a:extLst>
          </p:cNvPr>
          <p:cNvSpPr/>
          <p:nvPr/>
        </p:nvSpPr>
        <p:spPr bwMode="auto">
          <a:xfrm>
            <a:off x="323528" y="3435846"/>
            <a:ext cx="201622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solidFill>
                  <a:schemeClr val="bg1"/>
                </a:solidFill>
              </a:rPr>
              <a:t>Service Health Dashboard and Message Center </a:t>
            </a:r>
          </a:p>
        </p:txBody>
      </p:sp>
      <p:pic>
        <p:nvPicPr>
          <p:cNvPr id="9" name="Picture 8">
            <a:extLst>
              <a:ext uri="{FF2B5EF4-FFF2-40B4-BE49-F238E27FC236}">
                <a16:creationId xmlns:a16="http://schemas.microsoft.com/office/drawing/2014/main" id="{1C6246D2-3D0D-4C30-AF0C-11935EF45D6B}"/>
              </a:ext>
            </a:extLst>
          </p:cNvPr>
          <p:cNvPicPr>
            <a:picLocks noChangeAspect="1"/>
          </p:cNvPicPr>
          <p:nvPr/>
        </p:nvPicPr>
        <p:blipFill>
          <a:blip r:embed="rId2"/>
          <a:stretch>
            <a:fillRect/>
          </a:stretch>
        </p:blipFill>
        <p:spPr>
          <a:xfrm>
            <a:off x="2915816" y="2211711"/>
            <a:ext cx="4032448" cy="1059758"/>
          </a:xfrm>
          <a:prstGeom prst="rect">
            <a:avLst/>
          </a:prstGeom>
        </p:spPr>
      </p:pic>
      <p:sp>
        <p:nvSpPr>
          <p:cNvPr id="10" name="Rectangle 9">
            <a:extLst>
              <a:ext uri="{FF2B5EF4-FFF2-40B4-BE49-F238E27FC236}">
                <a16:creationId xmlns:a16="http://schemas.microsoft.com/office/drawing/2014/main" id="{DFE93CC9-7BC2-45BA-ADC9-EF89CB3F7112}"/>
              </a:ext>
            </a:extLst>
          </p:cNvPr>
          <p:cNvSpPr/>
          <p:nvPr/>
        </p:nvSpPr>
        <p:spPr>
          <a:xfrm>
            <a:off x="4211960" y="2264345"/>
            <a:ext cx="2793009" cy="307777"/>
          </a:xfrm>
          <a:prstGeom prst="rect">
            <a:avLst/>
          </a:prstGeom>
        </p:spPr>
        <p:txBody>
          <a:bodyPr wrap="none">
            <a:spAutoFit/>
          </a:bodyPr>
          <a:lstStyle/>
          <a:p>
            <a:r>
              <a:rPr lang="en-US" sz="1400" dirty="0">
                <a:solidFill>
                  <a:schemeClr val="bg1"/>
                </a:solidFill>
              </a:rPr>
              <a:t>flow.microsoft.com/</a:t>
            </a:r>
            <a:r>
              <a:rPr lang="en-US" sz="1400" dirty="0" err="1">
                <a:solidFill>
                  <a:schemeClr val="bg1"/>
                </a:solidFill>
              </a:rPr>
              <a:t>en</a:t>
            </a:r>
            <a:r>
              <a:rPr lang="en-US" sz="1400" dirty="0">
                <a:solidFill>
                  <a:schemeClr val="bg1"/>
                </a:solidFill>
              </a:rPr>
              <a:t>-us/support/</a:t>
            </a:r>
          </a:p>
        </p:txBody>
      </p:sp>
      <p:pic>
        <p:nvPicPr>
          <p:cNvPr id="11" name="Picture 10">
            <a:extLst>
              <a:ext uri="{FF2B5EF4-FFF2-40B4-BE49-F238E27FC236}">
                <a16:creationId xmlns:a16="http://schemas.microsoft.com/office/drawing/2014/main" id="{AB4B8B5A-CC8D-4CF1-8C72-A0CA500B902E}"/>
              </a:ext>
            </a:extLst>
          </p:cNvPr>
          <p:cNvPicPr>
            <a:picLocks noChangeAspect="1"/>
          </p:cNvPicPr>
          <p:nvPr/>
        </p:nvPicPr>
        <p:blipFill>
          <a:blip r:embed="rId3"/>
          <a:stretch>
            <a:fillRect/>
          </a:stretch>
        </p:blipFill>
        <p:spPr>
          <a:xfrm>
            <a:off x="2915816" y="1062233"/>
            <a:ext cx="4032448" cy="949171"/>
          </a:xfrm>
          <a:prstGeom prst="rect">
            <a:avLst/>
          </a:prstGeom>
        </p:spPr>
      </p:pic>
      <p:sp>
        <p:nvSpPr>
          <p:cNvPr id="12" name="Rectangle 11">
            <a:extLst>
              <a:ext uri="{FF2B5EF4-FFF2-40B4-BE49-F238E27FC236}">
                <a16:creationId xmlns:a16="http://schemas.microsoft.com/office/drawing/2014/main" id="{E394E1B9-C492-4F07-A60D-B79DA36DAE3D}"/>
              </a:ext>
            </a:extLst>
          </p:cNvPr>
          <p:cNvSpPr/>
          <p:nvPr/>
        </p:nvSpPr>
        <p:spPr>
          <a:xfrm>
            <a:off x="3995936" y="1347225"/>
            <a:ext cx="2878160" cy="276999"/>
          </a:xfrm>
          <a:prstGeom prst="rect">
            <a:avLst/>
          </a:prstGeom>
        </p:spPr>
        <p:txBody>
          <a:bodyPr wrap="none">
            <a:spAutoFit/>
          </a:bodyPr>
          <a:lstStyle/>
          <a:p>
            <a:r>
              <a:rPr lang="en-US" sz="1200">
                <a:solidFill>
                  <a:schemeClr val="bg1"/>
                </a:solidFill>
              </a:rPr>
              <a:t>powerapps.microsoft.com/</a:t>
            </a:r>
            <a:r>
              <a:rPr lang="en-US" sz="1200" err="1">
                <a:solidFill>
                  <a:schemeClr val="bg1"/>
                </a:solidFill>
              </a:rPr>
              <a:t>en</a:t>
            </a:r>
            <a:r>
              <a:rPr lang="en-US" sz="1200">
                <a:solidFill>
                  <a:schemeClr val="bg1"/>
                </a:solidFill>
              </a:rPr>
              <a:t>-us/support/</a:t>
            </a:r>
          </a:p>
        </p:txBody>
      </p:sp>
      <p:sp>
        <p:nvSpPr>
          <p:cNvPr id="13" name="TextBox 12">
            <a:extLst>
              <a:ext uri="{FF2B5EF4-FFF2-40B4-BE49-F238E27FC236}">
                <a16:creationId xmlns:a16="http://schemas.microsoft.com/office/drawing/2014/main" id="{748C31A0-9C50-45AC-AFF5-866F15167270}"/>
              </a:ext>
            </a:extLst>
          </p:cNvPr>
          <p:cNvSpPr txBox="1"/>
          <p:nvPr/>
        </p:nvSpPr>
        <p:spPr>
          <a:xfrm>
            <a:off x="2915816" y="3468945"/>
            <a:ext cx="5976664" cy="830997"/>
          </a:xfrm>
          <a:prstGeom prst="rect">
            <a:avLst/>
          </a:prstGeom>
          <a:noFill/>
        </p:spPr>
        <p:txBody>
          <a:bodyPr wrap="square" lIns="0" tIns="0" rIns="0" bIns="0" rtlCol="0">
            <a:spAutoFit/>
          </a:bodyPr>
          <a:lstStyle/>
          <a:p>
            <a:r>
              <a:rPr lang="en-US" dirty="0"/>
              <a:t>Work done to maintain, and update Dynamics 365 services are communicated here, non-dynamics Power Apps and Power Automate messages will be here in the future</a:t>
            </a:r>
            <a:endParaRPr lang="en-US" sz="3200"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21462060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6808" y="171451"/>
            <a:ext cx="8472313" cy="332399"/>
          </a:xfrm>
        </p:spPr>
        <p:txBody>
          <a:bodyPr/>
          <a:lstStyle/>
          <a:p>
            <a:r>
              <a:rPr lang="en-US" sz="2400">
                <a:solidFill>
                  <a:schemeClr val="tx1"/>
                </a:solidFill>
              </a:rPr>
              <a:t>Service Health Dashboard &amp; Message Center</a:t>
            </a:r>
          </a:p>
        </p:txBody>
      </p:sp>
      <p:sp>
        <p:nvSpPr>
          <p:cNvPr id="6" name="Text Placeholder 5"/>
          <p:cNvSpPr>
            <a:spLocks noGrp="1"/>
          </p:cNvSpPr>
          <p:nvPr>
            <p:ph idx="1"/>
          </p:nvPr>
        </p:nvSpPr>
        <p:spPr/>
        <p:txBody>
          <a:bodyPr/>
          <a:lstStyle/>
          <a:p>
            <a:endParaRPr lang="en-US" sz="825"/>
          </a:p>
          <a:p>
            <a:pPr fontAlgn="base"/>
            <a:endParaRPr lang="en-US" sz="1350" b="1"/>
          </a:p>
          <a:p>
            <a:pPr fontAlgn="base"/>
            <a:endParaRPr lang="en-US" sz="1350"/>
          </a:p>
          <a:p>
            <a:pPr fontAlgn="base"/>
            <a:endParaRPr lang="en-US" sz="1350"/>
          </a:p>
          <a:p>
            <a:pPr fontAlgn="base"/>
            <a:endParaRPr lang="en-US" sz="1350"/>
          </a:p>
          <a:p>
            <a:pPr fontAlgn="base"/>
            <a:endParaRPr lang="en-US" sz="1350"/>
          </a:p>
          <a:p>
            <a:pPr fontAlgn="base"/>
            <a:endParaRPr lang="en-US" sz="1350"/>
          </a:p>
        </p:txBody>
      </p:sp>
      <p:pic>
        <p:nvPicPr>
          <p:cNvPr id="10" name="Picture 9">
            <a:extLst>
              <a:ext uri="{FF2B5EF4-FFF2-40B4-BE49-F238E27FC236}">
                <a16:creationId xmlns:a16="http://schemas.microsoft.com/office/drawing/2014/main" id="{35BF2B63-9FAF-4638-899D-D961A6427A52}"/>
              </a:ext>
            </a:extLst>
          </p:cNvPr>
          <p:cNvPicPr/>
          <p:nvPr/>
        </p:nvPicPr>
        <p:blipFill>
          <a:blip r:embed="rId3"/>
          <a:stretch>
            <a:fillRect/>
          </a:stretch>
        </p:blipFill>
        <p:spPr>
          <a:xfrm>
            <a:off x="6115516" y="2870346"/>
            <a:ext cx="2450244" cy="1829554"/>
          </a:xfrm>
          <a:prstGeom prst="rect">
            <a:avLst/>
          </a:prstGeom>
        </p:spPr>
      </p:pic>
      <p:pic>
        <p:nvPicPr>
          <p:cNvPr id="11" name="Picture 10">
            <a:extLst>
              <a:ext uri="{FF2B5EF4-FFF2-40B4-BE49-F238E27FC236}">
                <a16:creationId xmlns:a16="http://schemas.microsoft.com/office/drawing/2014/main" id="{C681D81F-5CB0-4754-BC70-AA9028182776}"/>
              </a:ext>
            </a:extLst>
          </p:cNvPr>
          <p:cNvPicPr>
            <a:picLocks noChangeAspect="1"/>
          </p:cNvPicPr>
          <p:nvPr/>
        </p:nvPicPr>
        <p:blipFill>
          <a:blip r:embed="rId4"/>
          <a:stretch>
            <a:fillRect/>
          </a:stretch>
        </p:blipFill>
        <p:spPr>
          <a:xfrm>
            <a:off x="6041376" y="535974"/>
            <a:ext cx="2588167" cy="2035776"/>
          </a:xfrm>
          <a:prstGeom prst="rect">
            <a:avLst/>
          </a:prstGeom>
        </p:spPr>
      </p:pic>
      <p:sp>
        <p:nvSpPr>
          <p:cNvPr id="12" name="TextBox 11">
            <a:extLst>
              <a:ext uri="{FF2B5EF4-FFF2-40B4-BE49-F238E27FC236}">
                <a16:creationId xmlns:a16="http://schemas.microsoft.com/office/drawing/2014/main" id="{0EB4FB94-EB03-497A-BB15-0DA5E2AB4F1F}"/>
              </a:ext>
            </a:extLst>
          </p:cNvPr>
          <p:cNvSpPr txBox="1"/>
          <p:nvPr/>
        </p:nvSpPr>
        <p:spPr>
          <a:xfrm>
            <a:off x="514457" y="699542"/>
            <a:ext cx="5435846" cy="5203412"/>
          </a:xfrm>
          <a:prstGeom prst="rect">
            <a:avLst/>
          </a:prstGeom>
          <a:noFill/>
        </p:spPr>
        <p:txBody>
          <a:bodyPr wrap="square" lIns="0" tIns="0" rIns="0" bIns="0" rtlCol="0">
            <a:spAutoFit/>
          </a:bodyPr>
          <a:lstStyle/>
          <a:p>
            <a:r>
              <a:rPr lang="en-US" sz="1100"/>
              <a:t>Microsoft regularly communicates work done to maintain and update Dynamics 365 services to ensure security, performance, and availability, and to provide new features and functionality. </a:t>
            </a:r>
          </a:p>
          <a:p>
            <a:endParaRPr lang="en-US" sz="1100"/>
          </a:p>
          <a:p>
            <a:r>
              <a:rPr lang="en-US" sz="1100"/>
              <a:t>Microsoft also communicates details of service incidents including the potential user experience, the start and end time of the incident, and any workaround that may be available.</a:t>
            </a:r>
            <a:r>
              <a:rPr lang="en-US" sz="863"/>
              <a:t>.   </a:t>
            </a:r>
          </a:p>
          <a:p>
            <a:endParaRPr lang="en-US" sz="863"/>
          </a:p>
          <a:p>
            <a:r>
              <a:rPr lang="en-US" sz="1000"/>
              <a:t>The </a:t>
            </a:r>
            <a:r>
              <a:rPr lang="en-US" sz="1000">
                <a:solidFill>
                  <a:srgbClr val="0070C0"/>
                </a:solidFill>
              </a:rPr>
              <a:t>Service health dashboard </a:t>
            </a:r>
            <a:r>
              <a:rPr lang="en-US" sz="1000"/>
              <a:t>is used to communicate service incident information throughout the duration of the event.  This would include the following issue statuses:</a:t>
            </a:r>
          </a:p>
          <a:p>
            <a:endParaRPr lang="en-US" sz="1000"/>
          </a:p>
          <a:p>
            <a:pPr marL="128588" indent="-128588">
              <a:buFont typeface="Arial" panose="020B0604020202020204" pitchFamily="34" charset="0"/>
              <a:buChar char="•"/>
            </a:pPr>
            <a:r>
              <a:rPr lang="en-US" sz="1000" b="1" i="1"/>
              <a:t>Investigating</a:t>
            </a:r>
            <a:r>
              <a:rPr lang="en-US" sz="1000"/>
              <a:t> – Microsoft is investigating an event to determine the customer impact.</a:t>
            </a:r>
          </a:p>
          <a:p>
            <a:pPr marL="128588" indent="-128588">
              <a:buFont typeface="Arial" panose="020B0604020202020204" pitchFamily="34" charset="0"/>
              <a:buChar char="•"/>
            </a:pPr>
            <a:r>
              <a:rPr lang="en-US" sz="1000" b="1" i="1"/>
              <a:t>Service Degradation/Service Interruption- </a:t>
            </a:r>
            <a:r>
              <a:rPr lang="en-US" sz="1000"/>
              <a:t>Microsoft has confirmed services are being impacted and is taking immediate action to understand the failure and steps required to restore service.  </a:t>
            </a:r>
          </a:p>
          <a:p>
            <a:pPr marL="128588" indent="-128588">
              <a:buFont typeface="Arial" panose="020B0604020202020204" pitchFamily="34" charset="0"/>
              <a:buChar char="•"/>
            </a:pPr>
            <a:r>
              <a:rPr lang="en-US" sz="1000" b="1" i="1"/>
              <a:t>Restoring Service </a:t>
            </a:r>
            <a:r>
              <a:rPr lang="en-US" sz="1000"/>
              <a:t>- Cause of the incident has been identified and mitigation steps are in progress.</a:t>
            </a:r>
          </a:p>
          <a:p>
            <a:pPr marL="128588" indent="-128588">
              <a:buFont typeface="Arial" panose="020B0604020202020204" pitchFamily="34" charset="0"/>
              <a:buChar char="•"/>
            </a:pPr>
            <a:r>
              <a:rPr lang="en-US" sz="1000" b="1" i="1"/>
              <a:t>Extended Recovery </a:t>
            </a:r>
            <a:r>
              <a:rPr lang="en-US" sz="1000"/>
              <a:t>- Services are restored but may be slower than usual. </a:t>
            </a:r>
          </a:p>
          <a:p>
            <a:pPr marL="128588" indent="-128588">
              <a:buFont typeface="Arial" panose="020B0604020202020204" pitchFamily="34" charset="0"/>
              <a:buChar char="•"/>
            </a:pPr>
            <a:r>
              <a:rPr lang="en-US" sz="1000" b="1" i="1"/>
              <a:t>False Positive </a:t>
            </a:r>
            <a:r>
              <a:rPr lang="en-US" sz="1000"/>
              <a:t>- Microsoft has confirmed that there was no customer impact</a:t>
            </a:r>
          </a:p>
          <a:p>
            <a:br>
              <a:rPr lang="en-US" sz="1000"/>
            </a:br>
            <a:r>
              <a:rPr lang="en-US" sz="1000"/>
              <a:t>The </a:t>
            </a:r>
            <a:r>
              <a:rPr lang="en-US" sz="1000">
                <a:solidFill>
                  <a:srgbClr val="0070C0"/>
                </a:solidFill>
              </a:rPr>
              <a:t>Message center </a:t>
            </a:r>
            <a:r>
              <a:rPr lang="en-US" sz="1000"/>
              <a:t>is used for Proactive communications to inform our customers of any of the following scenarios:</a:t>
            </a:r>
            <a:br>
              <a:rPr lang="en-US" sz="1000"/>
            </a:br>
            <a:endParaRPr lang="en-US" sz="1000"/>
          </a:p>
          <a:p>
            <a:pPr marL="128588" indent="-128588">
              <a:buFont typeface="Arial" panose="020B0604020202020204" pitchFamily="34" charset="0"/>
              <a:buChar char="•"/>
            </a:pPr>
            <a:r>
              <a:rPr lang="en-US" sz="1000"/>
              <a:t>Deployments (Releases)</a:t>
            </a:r>
          </a:p>
          <a:p>
            <a:pPr marL="128588" indent="-128588">
              <a:buFont typeface="Arial" panose="020B0604020202020204" pitchFamily="34" charset="0"/>
              <a:buChar char="•"/>
            </a:pPr>
            <a:r>
              <a:rPr lang="en-US" sz="1000"/>
              <a:t>Maintenance</a:t>
            </a:r>
          </a:p>
          <a:p>
            <a:pPr marL="128588" indent="-128588">
              <a:buFont typeface="Arial" panose="020B0604020202020204" pitchFamily="34" charset="0"/>
              <a:buChar char="•"/>
            </a:pPr>
            <a:r>
              <a:rPr lang="en-US" sz="1000"/>
              <a:t>Customer Action Needed</a:t>
            </a:r>
          </a:p>
          <a:p>
            <a:pPr marL="128588" indent="-128588">
              <a:buFont typeface="Arial" panose="020B0604020202020204" pitchFamily="34" charset="0"/>
              <a:buChar char="•"/>
            </a:pPr>
            <a:r>
              <a:rPr lang="en-US" sz="1000"/>
              <a:t>Monthly Updates</a:t>
            </a:r>
          </a:p>
          <a:p>
            <a:pPr marL="128588" indent="-128588">
              <a:buFont typeface="Arial" panose="020B0604020202020204" pitchFamily="34" charset="0"/>
              <a:buChar char="•"/>
            </a:pPr>
            <a:r>
              <a:rPr lang="en-US" sz="1000"/>
              <a:t>Service Changes</a:t>
            </a:r>
          </a:p>
          <a:p>
            <a:pPr marL="128588" indent="-128588">
              <a:buFont typeface="Arial" panose="020B0604020202020204" pitchFamily="34" charset="0"/>
              <a:buChar char="•"/>
            </a:pPr>
            <a:r>
              <a:rPr lang="en-US" sz="1000"/>
              <a:t>Deprecation of Functionality</a:t>
            </a:r>
          </a:p>
          <a:p>
            <a:br>
              <a:rPr lang="en-US" sz="750"/>
            </a:br>
            <a:endParaRPr lang="en-US" sz="750"/>
          </a:p>
          <a:p>
            <a:endParaRPr lang="en-US" sz="750"/>
          </a:p>
          <a:p>
            <a:pPr algn="l"/>
            <a:br>
              <a:rPr lang="en-US" sz="1500">
                <a:gradFill>
                  <a:gsLst>
                    <a:gs pos="2917">
                      <a:schemeClr val="tx1"/>
                    </a:gs>
                    <a:gs pos="30000">
                      <a:schemeClr val="tx1"/>
                    </a:gs>
                  </a:gsLst>
                  <a:lin ang="5400000" scaled="0"/>
                </a:gradFill>
              </a:rPr>
            </a:br>
            <a:endParaRPr lang="en-US" sz="15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95477F25-7B75-47BE-8781-0E8649FDE61C}"/>
              </a:ext>
            </a:extLst>
          </p:cNvPr>
          <p:cNvSpPr txBox="1"/>
          <p:nvPr/>
        </p:nvSpPr>
        <p:spPr>
          <a:xfrm>
            <a:off x="6115516" y="2718632"/>
            <a:ext cx="2450244" cy="115416"/>
          </a:xfrm>
          <a:prstGeom prst="rect">
            <a:avLst/>
          </a:prstGeom>
          <a:noFill/>
        </p:spPr>
        <p:txBody>
          <a:bodyPr wrap="square" lIns="0" tIns="0" rIns="0" bIns="0" rtlCol="0">
            <a:spAutoFit/>
          </a:bodyPr>
          <a:lstStyle/>
          <a:p>
            <a:pPr algn="l"/>
            <a:r>
              <a:rPr lang="en-US" sz="750">
                <a:solidFill>
                  <a:srgbClr val="0070C0"/>
                </a:solidFill>
              </a:rPr>
              <a:t>Message Center – Maintenance</a:t>
            </a:r>
            <a:endParaRPr lang="en-US" sz="1500">
              <a:solidFill>
                <a:srgbClr val="0070C0"/>
              </a:solidFill>
            </a:endParaRPr>
          </a:p>
        </p:txBody>
      </p:sp>
      <p:sp>
        <p:nvSpPr>
          <p:cNvPr id="15" name="TextBox 14">
            <a:extLst>
              <a:ext uri="{FF2B5EF4-FFF2-40B4-BE49-F238E27FC236}">
                <a16:creationId xmlns:a16="http://schemas.microsoft.com/office/drawing/2014/main" id="{02F24AD7-3060-410C-8046-23D886221351}"/>
              </a:ext>
            </a:extLst>
          </p:cNvPr>
          <p:cNvSpPr txBox="1"/>
          <p:nvPr/>
        </p:nvSpPr>
        <p:spPr>
          <a:xfrm>
            <a:off x="6041375" y="373235"/>
            <a:ext cx="2450244" cy="115416"/>
          </a:xfrm>
          <a:prstGeom prst="rect">
            <a:avLst/>
          </a:prstGeom>
          <a:noFill/>
        </p:spPr>
        <p:txBody>
          <a:bodyPr wrap="square" lIns="0" tIns="0" rIns="0" bIns="0" rtlCol="0">
            <a:spAutoFit/>
          </a:bodyPr>
          <a:lstStyle/>
          <a:p>
            <a:pPr algn="l"/>
            <a:r>
              <a:rPr lang="en-US" sz="750">
                <a:solidFill>
                  <a:srgbClr val="0070C0"/>
                </a:solidFill>
              </a:rPr>
              <a:t>Service Health Dashboard – Service Restored </a:t>
            </a:r>
            <a:endParaRPr lang="en-US" sz="1500">
              <a:solidFill>
                <a:srgbClr val="0070C0"/>
              </a:solidFill>
            </a:endParaRPr>
          </a:p>
        </p:txBody>
      </p:sp>
    </p:spTree>
    <p:extLst>
      <p:ext uri="{BB962C8B-B14F-4D97-AF65-F5344CB8AC3E}">
        <p14:creationId xmlns:p14="http://schemas.microsoft.com/office/powerpoint/2010/main" val="181017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05841"/>
            <a:ext cx="8686800" cy="3447098"/>
          </a:xfrm>
        </p:spPr>
        <p:txBody>
          <a:bodyPr/>
          <a:lstStyle/>
          <a:p>
            <a:pPr>
              <a:buClr>
                <a:schemeClr val="tx1"/>
              </a:buClr>
            </a:pPr>
            <a:r>
              <a:rPr lang="en-GB"/>
              <a:t>Analytics are helpful to monitor on-going activity and perform capacity planning</a:t>
            </a:r>
          </a:p>
          <a:p>
            <a:pPr>
              <a:buClr>
                <a:schemeClr val="tx1"/>
              </a:buClr>
            </a:pPr>
            <a:endParaRPr lang="en-GB" sz="2800"/>
          </a:p>
          <a:p>
            <a:pPr>
              <a:buClr>
                <a:schemeClr val="tx1"/>
              </a:buClr>
            </a:pPr>
            <a:r>
              <a:rPr lang="en-GB" sz="2800"/>
              <a:t>Activity auditing allows monitoring of what has happened in an environment</a:t>
            </a:r>
          </a:p>
          <a:p>
            <a:pPr>
              <a:buClr>
                <a:schemeClr val="tx1"/>
              </a:buClr>
            </a:pPr>
            <a:endParaRPr lang="en-GB"/>
          </a:p>
          <a:p>
            <a:pPr>
              <a:buClr>
                <a:schemeClr val="tx1"/>
              </a:buClr>
            </a:pPr>
            <a:r>
              <a:rPr lang="en-GB" sz="2800"/>
              <a:t>Working with makers ensures you are collecting </a:t>
            </a:r>
            <a:r>
              <a:rPr lang="en-GB"/>
              <a:t>necessary audit data </a:t>
            </a:r>
            <a:endParaRPr lang="en-GB" sz="2800"/>
          </a:p>
        </p:txBody>
      </p:sp>
      <p:sp>
        <p:nvSpPr>
          <p:cNvPr id="5" name="Title 4"/>
          <p:cNvSpPr>
            <a:spLocks noGrp="1"/>
          </p:cNvSpPr>
          <p:nvPr>
            <p:ph type="title"/>
          </p:nvPr>
        </p:nvSpPr>
        <p:spPr/>
        <p:txBody>
          <a:bodyPr/>
          <a:lstStyle/>
          <a:p>
            <a:r>
              <a:rPr lang="en-US" sz="4000"/>
              <a:t>Module Review</a:t>
            </a:r>
          </a:p>
        </p:txBody>
      </p:sp>
      <p:sp>
        <p:nvSpPr>
          <p:cNvPr id="2" name="Slide Number Placeholder 1"/>
          <p:cNvSpPr>
            <a:spLocks noGrp="1"/>
          </p:cNvSpPr>
          <p:nvPr>
            <p:ph type="sldNum" sz="quarter" idx="4"/>
          </p:nvPr>
        </p:nvSpPr>
        <p:spPr/>
        <p:txBody>
          <a:bodyPr/>
          <a:lstStyle/>
          <a:p>
            <a:fld id="{F777EB7E-3C84-4DC8-BC65-B9675A7009BB}" type="slidenum">
              <a:rPr lang="en-US" smtClean="0"/>
              <a:pPr/>
              <a:t>38</a:t>
            </a:fld>
            <a:endParaRPr lang="en-US"/>
          </a:p>
        </p:txBody>
      </p:sp>
    </p:spTree>
    <p:extLst>
      <p:ext uri="{BB962C8B-B14F-4D97-AF65-F5344CB8AC3E}">
        <p14:creationId xmlns:p14="http://schemas.microsoft.com/office/powerpoint/2010/main" val="2833674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screen&#10;&#10;Description automatically generated">
            <a:extLst>
              <a:ext uri="{FF2B5EF4-FFF2-40B4-BE49-F238E27FC236}">
                <a16:creationId xmlns:a16="http://schemas.microsoft.com/office/drawing/2014/main" id="{86734FBA-8227-4040-AB85-07F55E1BB1A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62095" y="1234603"/>
            <a:ext cx="2840306" cy="1763983"/>
          </a:xfrm>
          <a:prstGeom prst="rect">
            <a:avLst/>
          </a:prstGeom>
          <a:effectLst>
            <a:outerShdw blurRad="241300" dist="165100" dir="5400000" sx="96000" sy="96000" algn="t" rotWithShape="0">
              <a:prstClr val="black">
                <a:alpha val="46000"/>
              </a:prstClr>
            </a:outerShdw>
          </a:effectLst>
        </p:spPr>
      </p:pic>
      <p:pic>
        <p:nvPicPr>
          <p:cNvPr id="6" name="Picture 5" descr="A close up of a screen&#10;&#10;Description automatically generated">
            <a:extLst>
              <a:ext uri="{FF2B5EF4-FFF2-40B4-BE49-F238E27FC236}">
                <a16:creationId xmlns:a16="http://schemas.microsoft.com/office/drawing/2014/main" id="{D7583BE2-68D4-4B03-9BD5-33C9254E107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830368" y="1234603"/>
            <a:ext cx="2748847" cy="1763983"/>
          </a:xfrm>
          <a:prstGeom prst="rect">
            <a:avLst/>
          </a:prstGeom>
          <a:effectLst>
            <a:outerShdw blurRad="241300" dist="165100" dir="5400000" sx="96000" sy="96000" algn="t" rotWithShape="0">
              <a:prstClr val="black">
                <a:alpha val="46000"/>
              </a:prstClr>
            </a:outerShdw>
          </a:effectLst>
        </p:spPr>
      </p:pic>
      <p:pic>
        <p:nvPicPr>
          <p:cNvPr id="19" name="Picture 18">
            <a:extLst>
              <a:ext uri="{FF2B5EF4-FFF2-40B4-BE49-F238E27FC236}">
                <a16:creationId xmlns:a16="http://schemas.microsoft.com/office/drawing/2014/main" id="{A9F3B719-0D30-44CD-9E27-1C2075E050E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927407" y="1378964"/>
            <a:ext cx="2556770" cy="1464512"/>
          </a:xfrm>
          <a:prstGeom prst="rect">
            <a:avLst/>
          </a:prstGeom>
        </p:spPr>
      </p:pic>
      <p:pic>
        <p:nvPicPr>
          <p:cNvPr id="20" name="Picture Placeholder 18">
            <a:extLst>
              <a:ext uri="{FF2B5EF4-FFF2-40B4-BE49-F238E27FC236}">
                <a16:creationId xmlns:a16="http://schemas.microsoft.com/office/drawing/2014/main" id="{08AF8275-A497-4073-A069-45BFBBBE5ACA}"/>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67416" y="1376281"/>
            <a:ext cx="2595890" cy="1476404"/>
          </a:xfrm>
          <a:prstGeom prst="rect">
            <a:avLst/>
          </a:prstGeom>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a:xfrm>
            <a:off x="341997" y="465322"/>
            <a:ext cx="8479852" cy="307777"/>
          </a:xfrm>
        </p:spPr>
        <p:txBody>
          <a:bodyPr/>
          <a:lstStyle/>
          <a:p>
            <a:pPr algn="ctr"/>
            <a:r>
              <a:rPr lang="en-US" sz="2100" dirty="0"/>
              <a:t>Admin reporting and analytics in the Power Platform admin center</a:t>
            </a:r>
            <a:endParaRPr lang="en-US" dirty="0"/>
          </a:p>
        </p:txBody>
      </p:sp>
      <p:pic>
        <p:nvPicPr>
          <p:cNvPr id="8" name="Picture 7" descr="A close up of a screen&#10;&#10;Description automatically generated">
            <a:extLst>
              <a:ext uri="{FF2B5EF4-FFF2-40B4-BE49-F238E27FC236}">
                <a16:creationId xmlns:a16="http://schemas.microsoft.com/office/drawing/2014/main" id="{8C7527ED-AA9F-4314-86DA-B4853AC2837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226198" y="1626080"/>
            <a:ext cx="2808419" cy="1763983"/>
          </a:xfrm>
          <a:prstGeom prst="rect">
            <a:avLst/>
          </a:prstGeom>
          <a:effectLst>
            <a:outerShdw blurRad="241300" dist="165100" dir="5400000" sx="96000" sy="96000" algn="t" rotWithShape="0">
              <a:prstClr val="black">
                <a:alpha val="46000"/>
              </a:prstClr>
            </a:outerShdw>
          </a:effectLst>
        </p:spPr>
      </p:pic>
      <p:sp>
        <p:nvSpPr>
          <p:cNvPr id="21" name="Text Placeholder 5">
            <a:extLst>
              <a:ext uri="{FF2B5EF4-FFF2-40B4-BE49-F238E27FC236}">
                <a16:creationId xmlns:a16="http://schemas.microsoft.com/office/drawing/2014/main" id="{1B335559-3010-4E85-810C-F235FD005891}"/>
              </a:ext>
            </a:extLst>
          </p:cNvPr>
          <p:cNvSpPr txBox="1">
            <a:spLocks/>
          </p:cNvSpPr>
          <p:nvPr/>
        </p:nvSpPr>
        <p:spPr>
          <a:xfrm>
            <a:off x="809092" y="3161605"/>
            <a:ext cx="2131129" cy="1235979"/>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spcAft>
                <a:spcPts val="882"/>
              </a:spcAft>
            </a:pPr>
            <a:r>
              <a:rPr lang="en-US" sz="1176" b="1" spc="0" dirty="0">
                <a:latin typeface="Segoe UI Semibold" panose="020B0502040204020203" pitchFamily="34" charset="0"/>
                <a:cs typeface="Segoe UI Semibold" panose="020B0502040204020203" pitchFamily="34" charset="0"/>
              </a:rPr>
              <a:t>Admin insights provide deep visibility into usage and performance of applications</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Users</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Locations</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Capacity</a:t>
            </a:r>
          </a:p>
        </p:txBody>
      </p:sp>
      <p:sp>
        <p:nvSpPr>
          <p:cNvPr id="22" name="Text Placeholder 7">
            <a:extLst>
              <a:ext uri="{FF2B5EF4-FFF2-40B4-BE49-F238E27FC236}">
                <a16:creationId xmlns:a16="http://schemas.microsoft.com/office/drawing/2014/main" id="{845F417E-5E94-434F-BA8A-1E405943B617}"/>
              </a:ext>
            </a:extLst>
          </p:cNvPr>
          <p:cNvSpPr txBox="1">
            <a:spLocks/>
          </p:cNvSpPr>
          <p:nvPr/>
        </p:nvSpPr>
        <p:spPr>
          <a:xfrm>
            <a:off x="3643561" y="3557621"/>
            <a:ext cx="2131129" cy="1235979"/>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spcAft>
                <a:spcPts val="882"/>
              </a:spcAft>
            </a:pPr>
            <a:r>
              <a:rPr lang="en-US" sz="1176" b="1" spc="0" dirty="0">
                <a:latin typeface="Segoe UI Semibold" panose="020B0502040204020203" pitchFamily="34" charset="0"/>
                <a:cs typeface="Segoe UI Semibold" panose="020B0502040204020203" pitchFamily="34" charset="0"/>
              </a:rPr>
              <a:t>Analytics track health and implementation metrics and help keep users on track</a:t>
            </a:r>
          </a:p>
          <a:p>
            <a:pPr marL="210091" lvl="1" indent="-210091" defTabSz="685775">
              <a:spcAft>
                <a:spcPts val="441"/>
              </a:spcAft>
              <a:buFont typeface="Arial" panose="020B0604020202020204" pitchFamily="34" charset="0"/>
              <a:buChar char="•"/>
            </a:pPr>
            <a:r>
              <a:rPr lang="en-US" sz="1029" dirty="0">
                <a:latin typeface="Segoe UI Light" panose="020B0502040204020203" pitchFamily="34" charset="0"/>
                <a:cs typeface="Segoe UI Light" panose="020B0502040204020203" pitchFamily="34" charset="0"/>
              </a:rPr>
              <a:t>Service performance</a:t>
            </a:r>
          </a:p>
          <a:p>
            <a:pPr marL="210091" lvl="1" indent="-210091" defTabSz="685775">
              <a:spcAft>
                <a:spcPts val="441"/>
              </a:spcAft>
              <a:buFont typeface="Arial" panose="020B0604020202020204" pitchFamily="34" charset="0"/>
              <a:buChar char="•"/>
            </a:pPr>
            <a:r>
              <a:rPr lang="en-US" sz="1029" dirty="0">
                <a:latin typeface="Segoe UI Light" panose="020B0502040204020203" pitchFamily="34" charset="0"/>
                <a:cs typeface="Segoe UI Light" panose="020B0502040204020203" pitchFamily="34" charset="0"/>
              </a:rPr>
              <a:t>Error reporting</a:t>
            </a:r>
          </a:p>
          <a:p>
            <a:pPr marL="210091" lvl="1" indent="-210091" defTabSz="685775">
              <a:spcAft>
                <a:spcPts val="441"/>
              </a:spcAft>
              <a:buFont typeface="Arial" panose="020B0604020202020204" pitchFamily="34" charset="0"/>
              <a:buChar char="•"/>
            </a:pPr>
            <a:r>
              <a:rPr lang="en-US" sz="1029" dirty="0">
                <a:latin typeface="Segoe UI Light" panose="020B0502040204020203" pitchFamily="34" charset="0"/>
                <a:cs typeface="Segoe UI Light" panose="020B0502040204020203" pitchFamily="34" charset="0"/>
              </a:rPr>
              <a:t>App usage</a:t>
            </a:r>
          </a:p>
        </p:txBody>
      </p:sp>
      <p:sp>
        <p:nvSpPr>
          <p:cNvPr id="23" name="Text Placeholder 8">
            <a:extLst>
              <a:ext uri="{FF2B5EF4-FFF2-40B4-BE49-F238E27FC236}">
                <a16:creationId xmlns:a16="http://schemas.microsoft.com/office/drawing/2014/main" id="{8EBCB50A-97B5-47C1-8859-370797DF5D3F}"/>
              </a:ext>
            </a:extLst>
          </p:cNvPr>
          <p:cNvSpPr txBox="1">
            <a:spLocks/>
          </p:cNvSpPr>
          <p:nvPr/>
        </p:nvSpPr>
        <p:spPr>
          <a:xfrm>
            <a:off x="6300820" y="3161536"/>
            <a:ext cx="2253863" cy="1235979"/>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spcAft>
                <a:spcPts val="882"/>
              </a:spcAft>
            </a:pPr>
            <a:r>
              <a:rPr lang="en-US" sz="1176" b="1" spc="0" dirty="0">
                <a:latin typeface="Segoe UI Semibold" panose="020B0502040204020203" pitchFamily="34" charset="0"/>
                <a:cs typeface="Segoe UI Semibold" panose="020B0502040204020203" pitchFamily="34" charset="0"/>
              </a:rPr>
              <a:t>Personalize insights and drive action with custom Power BI reports and Power Automate</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All up view of what’s being created</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Discover your champions</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Trigger automated actions</a:t>
            </a:r>
          </a:p>
        </p:txBody>
      </p:sp>
      <p:pic>
        <p:nvPicPr>
          <p:cNvPr id="24" name="Picture 17">
            <a:extLst>
              <a:ext uri="{FF2B5EF4-FFF2-40B4-BE49-F238E27FC236}">
                <a16:creationId xmlns:a16="http://schemas.microsoft.com/office/drawing/2014/main" id="{C071E56F-3EF9-4AA0-97D8-D4BF7D1DCE6E}"/>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3345873" y="1767756"/>
            <a:ext cx="2560743" cy="1476405"/>
          </a:xfrm>
          <a:prstGeom prst="rect">
            <a:avLst/>
          </a:prstGeom>
        </p:spPr>
      </p:pic>
    </p:spTree>
    <p:extLst>
      <p:ext uri="{BB962C8B-B14F-4D97-AF65-F5344CB8AC3E}">
        <p14:creationId xmlns:p14="http://schemas.microsoft.com/office/powerpoint/2010/main" val="298818955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98F95A-2DEF-4020-AD40-D6675D3C19B1}"/>
              </a:ext>
            </a:extLst>
          </p:cNvPr>
          <p:cNvSpPr>
            <a:spLocks noGrp="1"/>
          </p:cNvSpPr>
          <p:nvPr>
            <p:ph type="title"/>
          </p:nvPr>
        </p:nvSpPr>
        <p:spPr/>
        <p:txBody>
          <a:bodyPr/>
          <a:lstStyle/>
          <a:p>
            <a:r>
              <a:rPr lang="en-US"/>
              <a:t>Downloading analytic data</a:t>
            </a:r>
          </a:p>
        </p:txBody>
      </p:sp>
      <p:pic>
        <p:nvPicPr>
          <p:cNvPr id="7" name="Picture 6" descr="A screenshot of a cell phone&#10;&#10;Description automatically generated">
            <a:extLst>
              <a:ext uri="{FF2B5EF4-FFF2-40B4-BE49-F238E27FC236}">
                <a16:creationId xmlns:a16="http://schemas.microsoft.com/office/drawing/2014/main" id="{D556261D-A1D8-4E87-BFED-5A31FCF76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195" y="852572"/>
            <a:ext cx="6869610" cy="4100347"/>
          </a:xfrm>
          <a:prstGeom prst="rect">
            <a:avLst/>
          </a:prstGeom>
          <a:ln>
            <a:solidFill>
              <a:schemeClr val="tx1"/>
            </a:solidFill>
          </a:ln>
        </p:spPr>
      </p:pic>
    </p:spTree>
    <p:extLst>
      <p:ext uri="{BB962C8B-B14F-4D97-AF65-F5344CB8AC3E}">
        <p14:creationId xmlns:p14="http://schemas.microsoft.com/office/powerpoint/2010/main" val="145659960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785812-39A9-450F-88D6-CCA2D3831746}"/>
              </a:ext>
            </a:extLst>
          </p:cNvPr>
          <p:cNvSpPr>
            <a:spLocks noGrp="1"/>
          </p:cNvSpPr>
          <p:nvPr>
            <p:ph type="title"/>
          </p:nvPr>
        </p:nvSpPr>
        <p:spPr/>
        <p:txBody>
          <a:bodyPr/>
          <a:lstStyle/>
          <a:p>
            <a:r>
              <a:rPr lang="en-US"/>
              <a:t>Understanding storage capacity</a:t>
            </a:r>
          </a:p>
        </p:txBody>
      </p:sp>
      <p:grpSp>
        <p:nvGrpSpPr>
          <p:cNvPr id="95" name="Group 94">
            <a:extLst>
              <a:ext uri="{FF2B5EF4-FFF2-40B4-BE49-F238E27FC236}">
                <a16:creationId xmlns:a16="http://schemas.microsoft.com/office/drawing/2014/main" id="{0778DC78-3DB6-45C1-8887-37F38D55BCB6}"/>
              </a:ext>
            </a:extLst>
          </p:cNvPr>
          <p:cNvGrpSpPr/>
          <p:nvPr/>
        </p:nvGrpSpPr>
        <p:grpSpPr>
          <a:xfrm>
            <a:off x="683036" y="2025395"/>
            <a:ext cx="1955177" cy="2171891"/>
            <a:chOff x="1183603" y="1993444"/>
            <a:chExt cx="3594433" cy="3913560"/>
          </a:xfrm>
        </p:grpSpPr>
        <p:sp>
          <p:nvSpPr>
            <p:cNvPr id="96" name="Cylinder 95">
              <a:extLst>
                <a:ext uri="{FF2B5EF4-FFF2-40B4-BE49-F238E27FC236}">
                  <a16:creationId xmlns:a16="http://schemas.microsoft.com/office/drawing/2014/main" id="{003EB870-23BF-4FCA-90CB-4EA683F1A2FA}"/>
                </a:ext>
              </a:extLst>
            </p:cNvPr>
            <p:cNvSpPr/>
            <p:nvPr/>
          </p:nvSpPr>
          <p:spPr bwMode="auto">
            <a:xfrm>
              <a:off x="1183603" y="1993444"/>
              <a:ext cx="3594433" cy="3913560"/>
            </a:xfrm>
            <a:prstGeom prst="can">
              <a:avLst>
                <a:gd name="adj" fmla="val 23887"/>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C8F92CEA-8E20-4A8D-A798-A9A15A5B314E}"/>
                </a:ext>
              </a:extLst>
            </p:cNvPr>
            <p:cNvSpPr/>
            <p:nvPr/>
          </p:nvSpPr>
          <p:spPr bwMode="auto">
            <a:xfrm>
              <a:off x="1646048" y="3860730"/>
              <a:ext cx="2669544" cy="5311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r>
                <a:rPr kumimoji="0" lang="en-US" sz="1471" b="0" i="0" u="none" strike="noStrike" kern="1200" cap="none" spc="0" normalizeH="0" baseline="0" noProof="0">
                  <a:ln>
                    <a:noFill/>
                  </a:ln>
                  <a:solidFill>
                    <a:srgbClr val="3C3C41"/>
                  </a:solidFill>
                  <a:effectLst/>
                  <a:uLnTx/>
                  <a:uFillTx/>
                  <a:latin typeface="Segoe UI Semibold"/>
                  <a:ea typeface="Segoe UI" pitchFamily="34" charset="0"/>
                  <a:cs typeface="Segoe UI Light" panose="020B0502040204020203" pitchFamily="34" charset="0"/>
                </a:rPr>
                <a:t>Database storage</a:t>
              </a:r>
            </a:p>
          </p:txBody>
        </p:sp>
      </p:grpSp>
      <p:sp>
        <p:nvSpPr>
          <p:cNvPr id="99" name="TextBox 98">
            <a:extLst>
              <a:ext uri="{FF2B5EF4-FFF2-40B4-BE49-F238E27FC236}">
                <a16:creationId xmlns:a16="http://schemas.microsoft.com/office/drawing/2014/main" id="{0D2D3398-F563-4B02-9D07-EEF2424757DA}"/>
              </a:ext>
            </a:extLst>
          </p:cNvPr>
          <p:cNvSpPr txBox="1"/>
          <p:nvPr/>
        </p:nvSpPr>
        <p:spPr>
          <a:xfrm>
            <a:off x="1084094" y="2133823"/>
            <a:ext cx="1151833" cy="244426"/>
          </a:xfrm>
          <a:prstGeom prst="rect">
            <a:avLst/>
          </a:prstGeom>
          <a:noFill/>
        </p:spPr>
        <p:txBody>
          <a:bodyPr wrap="square" lIns="0" tIns="0" rIns="0" bIns="0" rtlCol="0">
            <a:spAutoFit/>
          </a:bodyPr>
          <a:lstStyle/>
          <a:p>
            <a:pPr marL="0" marR="0" lvl="0" indent="0" algn="ctr" defTabSz="685845" rtl="0" eaLnBrk="1" fontAlgn="auto" latinLnBrk="0" hangingPunct="1">
              <a:lnSpc>
                <a:spcPct val="90000"/>
              </a:lnSpc>
              <a:spcBef>
                <a:spcPts val="0"/>
              </a:spcBef>
              <a:spcAft>
                <a:spcPts val="441"/>
              </a:spcAft>
              <a:buClrTx/>
              <a:buSzTx/>
              <a:buFontTx/>
              <a:buNone/>
              <a:tabLst/>
              <a:defRPr/>
            </a:pPr>
            <a:r>
              <a:rPr kumimoji="0" lang="en-US" sz="1765" b="0" i="0" u="none" strike="noStrike" kern="1200" cap="none" spc="0" normalizeH="0" baseline="0" noProof="0">
                <a:ln>
                  <a:noFill/>
                </a:ln>
                <a:solidFill>
                  <a:srgbClr val="008272"/>
                </a:solidFill>
                <a:effectLst/>
                <a:uLnTx/>
                <a:uFillTx/>
                <a:latin typeface="Segoe UI Semibold"/>
                <a:ea typeface="+mn-ea"/>
                <a:cs typeface="+mn-cs"/>
              </a:rPr>
              <a:t>Old</a:t>
            </a:r>
          </a:p>
        </p:txBody>
      </p:sp>
      <p:grpSp>
        <p:nvGrpSpPr>
          <p:cNvPr id="100" name="Group 99">
            <a:extLst>
              <a:ext uri="{FF2B5EF4-FFF2-40B4-BE49-F238E27FC236}">
                <a16:creationId xmlns:a16="http://schemas.microsoft.com/office/drawing/2014/main" id="{AEAA1588-0CA6-4071-9FDA-BBEFD418B98E}"/>
              </a:ext>
            </a:extLst>
          </p:cNvPr>
          <p:cNvGrpSpPr/>
          <p:nvPr/>
        </p:nvGrpSpPr>
        <p:grpSpPr>
          <a:xfrm>
            <a:off x="2607103" y="1320784"/>
            <a:ext cx="5974697" cy="3581114"/>
            <a:chOff x="3545840" y="1795861"/>
            <a:chExt cx="8126003" cy="4870564"/>
          </a:xfrm>
        </p:grpSpPr>
        <p:cxnSp>
          <p:nvCxnSpPr>
            <p:cNvPr id="101" name="Straight Connector 100">
              <a:extLst>
                <a:ext uri="{FF2B5EF4-FFF2-40B4-BE49-F238E27FC236}">
                  <a16:creationId xmlns:a16="http://schemas.microsoft.com/office/drawing/2014/main" id="{C9FCDEE5-784A-444B-80CD-4A88F10FF47E}"/>
                </a:ext>
              </a:extLst>
            </p:cNvPr>
            <p:cNvCxnSpPr/>
            <p:nvPr/>
          </p:nvCxnSpPr>
          <p:spPr>
            <a:xfrm flipV="1">
              <a:off x="3586480" y="2162520"/>
              <a:ext cx="4023360" cy="924560"/>
            </a:xfrm>
            <a:prstGeom prst="line">
              <a:avLst/>
            </a:prstGeom>
            <a:ln>
              <a:solidFill>
                <a:schemeClr val="tx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B89B7C3-A87C-4844-915D-6A08115EDC9B}"/>
                </a:ext>
              </a:extLst>
            </p:cNvPr>
            <p:cNvCxnSpPr>
              <a:cxnSpLocks/>
            </p:cNvCxnSpPr>
            <p:nvPr/>
          </p:nvCxnSpPr>
          <p:spPr>
            <a:xfrm>
              <a:off x="3545840" y="5403560"/>
              <a:ext cx="4033520" cy="894080"/>
            </a:xfrm>
            <a:prstGeom prst="line">
              <a:avLst/>
            </a:prstGeom>
            <a:ln>
              <a:solidFill>
                <a:schemeClr val="tx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2CF0A372-E441-4333-8BE5-F12284FF5BB9}"/>
                </a:ext>
              </a:extLst>
            </p:cNvPr>
            <p:cNvGrpSpPr/>
            <p:nvPr/>
          </p:nvGrpSpPr>
          <p:grpSpPr>
            <a:xfrm>
              <a:off x="7559497" y="1795861"/>
              <a:ext cx="4112346" cy="4870564"/>
              <a:chOff x="7559497" y="1795861"/>
              <a:chExt cx="4112346" cy="4870564"/>
            </a:xfrm>
          </p:grpSpPr>
          <p:sp>
            <p:nvSpPr>
              <p:cNvPr id="104" name="Cylinder 103">
                <a:extLst>
                  <a:ext uri="{FF2B5EF4-FFF2-40B4-BE49-F238E27FC236}">
                    <a16:creationId xmlns:a16="http://schemas.microsoft.com/office/drawing/2014/main" id="{05B2FA03-9A87-475D-A055-6017FB2661B4}"/>
                  </a:ext>
                </a:extLst>
              </p:cNvPr>
              <p:cNvSpPr/>
              <p:nvPr/>
            </p:nvSpPr>
            <p:spPr bwMode="auto">
              <a:xfrm>
                <a:off x="7559497" y="1795861"/>
                <a:ext cx="4112346" cy="4870564"/>
              </a:xfrm>
              <a:prstGeom prst="can">
                <a:avLst>
                  <a:gd name="adj" fmla="val 1981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extBox 104">
                <a:extLst>
                  <a:ext uri="{FF2B5EF4-FFF2-40B4-BE49-F238E27FC236}">
                    <a16:creationId xmlns:a16="http://schemas.microsoft.com/office/drawing/2014/main" id="{A035E282-94AF-4F62-83E7-DA107A56CF0F}"/>
                  </a:ext>
                </a:extLst>
              </p:cNvPr>
              <p:cNvSpPr txBox="1"/>
              <p:nvPr/>
            </p:nvSpPr>
            <p:spPr>
              <a:xfrm>
                <a:off x="9299540" y="2084038"/>
                <a:ext cx="632258" cy="332436"/>
              </a:xfrm>
              <a:prstGeom prst="rect">
                <a:avLst/>
              </a:prstGeom>
              <a:noFill/>
            </p:spPr>
            <p:txBody>
              <a:bodyPr wrap="none" lIns="0" tIns="0" rIns="0" bIns="0" rtlCol="0">
                <a:spAutoFit/>
              </a:bodyPr>
              <a:lstStyle/>
              <a:p>
                <a:pPr marL="0" marR="0" lvl="0" indent="0" algn="ctr" defTabSz="685845" rtl="0" eaLnBrk="1" fontAlgn="auto" latinLnBrk="0" hangingPunct="1">
                  <a:lnSpc>
                    <a:spcPct val="90000"/>
                  </a:lnSpc>
                  <a:spcBef>
                    <a:spcPts val="0"/>
                  </a:spcBef>
                  <a:spcAft>
                    <a:spcPts val="441"/>
                  </a:spcAft>
                  <a:buClrTx/>
                  <a:buSzTx/>
                  <a:buFontTx/>
                  <a:buNone/>
                  <a:tabLst/>
                  <a:defRPr/>
                </a:pPr>
                <a:r>
                  <a:rPr kumimoji="0" lang="en-US" sz="1765" b="0" i="0" u="none" strike="noStrike" kern="1200" cap="none" spc="0" normalizeH="0" baseline="0" noProof="0">
                    <a:ln>
                      <a:noFill/>
                    </a:ln>
                    <a:solidFill>
                      <a:prstClr val="white"/>
                    </a:solidFill>
                    <a:effectLst/>
                    <a:uLnTx/>
                    <a:uFillTx/>
                    <a:latin typeface="Segoe UI Semibold"/>
                    <a:ea typeface="+mn-ea"/>
                    <a:cs typeface="+mn-cs"/>
                  </a:rPr>
                  <a:t>New</a:t>
                </a:r>
              </a:p>
            </p:txBody>
          </p:sp>
          <p:sp>
            <p:nvSpPr>
              <p:cNvPr id="106" name="TextBox 105">
                <a:extLst>
                  <a:ext uri="{FF2B5EF4-FFF2-40B4-BE49-F238E27FC236}">
                    <a16:creationId xmlns:a16="http://schemas.microsoft.com/office/drawing/2014/main" id="{54EACBA8-18AD-4B01-B40A-E1148522C3B9}"/>
                  </a:ext>
                </a:extLst>
              </p:cNvPr>
              <p:cNvSpPr txBox="1"/>
              <p:nvPr/>
            </p:nvSpPr>
            <p:spPr>
              <a:xfrm>
                <a:off x="7868393" y="2817343"/>
                <a:ext cx="3530958" cy="277060"/>
              </a:xfrm>
              <a:prstGeom prst="rect">
                <a:avLst/>
              </a:prstGeom>
              <a:noFill/>
            </p:spPr>
            <p:txBody>
              <a:bodyPr wrap="none" lIns="0" tIns="0" rIns="0" bIns="0" rtlCol="0" anchor="ctr">
                <a:sp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r>
                  <a:rPr kumimoji="0" lang="en-US" sz="1471" b="0" i="0" u="none" strike="noStrike" kern="1200" cap="none" spc="0" normalizeH="0" baseline="0" noProof="0">
                    <a:ln>
                      <a:noFill/>
                    </a:ln>
                    <a:solidFill>
                      <a:prstClr val="white"/>
                    </a:solidFill>
                    <a:effectLst/>
                    <a:uLnTx/>
                    <a:uFillTx/>
                    <a:latin typeface="Segoe UI Semibold"/>
                    <a:ea typeface="+mn-ea"/>
                    <a:cs typeface="Segoe UI Light" panose="020B0502040204020203" pitchFamily="34" charset="0"/>
                  </a:rPr>
                  <a:t>Storage capacity management</a:t>
                </a:r>
              </a:p>
            </p:txBody>
          </p:sp>
          <p:sp>
            <p:nvSpPr>
              <p:cNvPr id="107" name="TextBox 106">
                <a:extLst>
                  <a:ext uri="{FF2B5EF4-FFF2-40B4-BE49-F238E27FC236}">
                    <a16:creationId xmlns:a16="http://schemas.microsoft.com/office/drawing/2014/main" id="{9648DBBE-F9F4-4BB7-B19E-7FE07CD497D4}"/>
                  </a:ext>
                </a:extLst>
              </p:cNvPr>
              <p:cNvSpPr txBox="1"/>
              <p:nvPr/>
            </p:nvSpPr>
            <p:spPr>
              <a:xfrm>
                <a:off x="8676205" y="3290486"/>
                <a:ext cx="2079907" cy="676907"/>
              </a:xfrm>
              <a:prstGeom prst="rect">
                <a:avLst/>
              </a:prstGeom>
              <a:noFill/>
            </p:spPr>
            <p:txBody>
              <a:bodyPr wrap="none" lIns="0" tIns="0" rIns="0" bIns="0" rtlCol="0" anchor="ctr">
                <a:spAutoFit/>
              </a:bodyPr>
              <a:lstStyle/>
              <a:p>
                <a:pPr marL="0" marR="0" lvl="0" indent="0" algn="l" defTabSz="1066499"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a:ea typeface="+mn-ea"/>
                    <a:cs typeface="Segoe UI Light" panose="020B0502040204020203" pitchFamily="34" charset="0"/>
                  </a:rPr>
                  <a:t>Database Capacity</a:t>
                </a:r>
              </a:p>
              <a:p>
                <a:pPr marL="0" marR="0" lvl="0" indent="0" algn="l" defTabSz="685714"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Store and manage </a:t>
                </a:r>
                <a:b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br>
                <a: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entity definitions and data</a:t>
                </a:r>
              </a:p>
            </p:txBody>
          </p:sp>
          <p:sp>
            <p:nvSpPr>
              <p:cNvPr id="108" name="TextBox 107">
                <a:extLst>
                  <a:ext uri="{FF2B5EF4-FFF2-40B4-BE49-F238E27FC236}">
                    <a16:creationId xmlns:a16="http://schemas.microsoft.com/office/drawing/2014/main" id="{69E7E53A-C586-4FA6-92DB-F565AF00964F}"/>
                  </a:ext>
                </a:extLst>
              </p:cNvPr>
              <p:cNvSpPr txBox="1"/>
              <p:nvPr/>
            </p:nvSpPr>
            <p:spPr>
              <a:xfrm>
                <a:off x="8676205" y="4421882"/>
                <a:ext cx="2167115" cy="676907"/>
              </a:xfrm>
              <a:prstGeom prst="rect">
                <a:avLst/>
              </a:prstGeom>
              <a:noFill/>
            </p:spPr>
            <p:txBody>
              <a:bodyPr wrap="none" lIns="0" tIns="0" rIns="0" bIns="0" rtlCol="0" anchor="ctr">
                <a:spAutoFit/>
              </a:bodyPr>
              <a:lstStyle/>
              <a:p>
                <a:pPr marL="0" marR="0" lvl="0" indent="0" algn="l" defTabSz="1066499"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a:ea typeface="+mn-ea"/>
                    <a:cs typeface="Segoe UI Light" panose="020B0502040204020203" pitchFamily="34" charset="0"/>
                  </a:rPr>
                  <a:t>File Capacity</a:t>
                </a:r>
              </a:p>
              <a:p>
                <a:pPr marL="0" marR="0" lvl="0" indent="0" algn="l" defTabSz="685714"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Manage attachments, files, </a:t>
                </a:r>
                <a:b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br>
                <a: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photos and videos</a:t>
                </a:r>
              </a:p>
            </p:txBody>
          </p:sp>
          <p:sp>
            <p:nvSpPr>
              <p:cNvPr id="109" name="TextBox 108">
                <a:extLst>
                  <a:ext uri="{FF2B5EF4-FFF2-40B4-BE49-F238E27FC236}">
                    <a16:creationId xmlns:a16="http://schemas.microsoft.com/office/drawing/2014/main" id="{B13C9671-A2BE-49A7-918C-1019FCF9F257}"/>
                  </a:ext>
                </a:extLst>
              </p:cNvPr>
              <p:cNvSpPr txBox="1"/>
              <p:nvPr/>
            </p:nvSpPr>
            <p:spPr>
              <a:xfrm>
                <a:off x="8676205" y="5553279"/>
                <a:ext cx="2648938" cy="676907"/>
              </a:xfrm>
              <a:prstGeom prst="rect">
                <a:avLst/>
              </a:prstGeom>
              <a:noFill/>
            </p:spPr>
            <p:txBody>
              <a:bodyPr wrap="none" lIns="0" tIns="0" rIns="0" bIns="0" rtlCol="0" anchor="ctr">
                <a:spAutoFit/>
              </a:bodyPr>
              <a:lstStyle/>
              <a:p>
                <a:pPr marL="0" marR="0" lvl="0" indent="0" algn="l" defTabSz="1066499"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a:ea typeface="+mn-ea"/>
                    <a:cs typeface="Segoe UI Light" panose="020B0502040204020203" pitchFamily="34" charset="0"/>
                  </a:rPr>
                  <a:t>Log capacity</a:t>
                </a:r>
              </a:p>
              <a:p>
                <a:pPr marL="0" marR="0" lvl="0" indent="0" algn="l" defTabSz="685714"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Record data changes over time </a:t>
                </a:r>
                <a:b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br>
                <a: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for analysis &amp; reporting purposes</a:t>
                </a:r>
              </a:p>
            </p:txBody>
          </p:sp>
          <p:cxnSp>
            <p:nvCxnSpPr>
              <p:cNvPr id="110" name="Straight Connector 109">
                <a:extLst>
                  <a:ext uri="{FF2B5EF4-FFF2-40B4-BE49-F238E27FC236}">
                    <a16:creationId xmlns:a16="http://schemas.microsoft.com/office/drawing/2014/main" id="{43EB4961-1A16-467F-BA47-C8F63F4B744A}"/>
                  </a:ext>
                </a:extLst>
              </p:cNvPr>
              <p:cNvCxnSpPr>
                <a:cxnSpLocks/>
              </p:cNvCxnSpPr>
              <p:nvPr/>
            </p:nvCxnSpPr>
            <p:spPr>
              <a:xfrm>
                <a:off x="7872413" y="4194637"/>
                <a:ext cx="3422055" cy="0"/>
              </a:xfrm>
              <a:prstGeom prst="line">
                <a:avLst/>
              </a:prstGeom>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20E6D5C-4216-4A6C-8C99-765CBD403117}"/>
                  </a:ext>
                </a:extLst>
              </p:cNvPr>
              <p:cNvCxnSpPr>
                <a:cxnSpLocks/>
              </p:cNvCxnSpPr>
              <p:nvPr/>
            </p:nvCxnSpPr>
            <p:spPr>
              <a:xfrm>
                <a:off x="7872413" y="5326033"/>
                <a:ext cx="3422055" cy="0"/>
              </a:xfrm>
              <a:prstGeom prst="line">
                <a:avLst/>
              </a:prstGeom>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DBD75821-5649-4C4C-AB66-DACF4C2ABFA7}"/>
                  </a:ext>
                </a:extLst>
              </p:cNvPr>
              <p:cNvGrpSpPr/>
              <p:nvPr/>
            </p:nvGrpSpPr>
            <p:grpSpPr>
              <a:xfrm>
                <a:off x="7872413" y="3335551"/>
                <a:ext cx="501968" cy="552236"/>
                <a:chOff x="7706679" y="3438138"/>
                <a:chExt cx="383176" cy="421549"/>
              </a:xfrm>
              <a:solidFill>
                <a:schemeClr val="accent2"/>
              </a:solidFill>
            </p:grpSpPr>
            <p:sp>
              <p:nvSpPr>
                <p:cNvPr id="124" name="Freeform: Shape 123">
                  <a:extLst>
                    <a:ext uri="{FF2B5EF4-FFF2-40B4-BE49-F238E27FC236}">
                      <a16:creationId xmlns:a16="http://schemas.microsoft.com/office/drawing/2014/main" id="{CF7EDDA0-9F22-40FE-8D51-B643A22EEA6C}"/>
                    </a:ext>
                  </a:extLst>
                </p:cNvPr>
                <p:cNvSpPr/>
                <p:nvPr/>
              </p:nvSpPr>
              <p:spPr>
                <a:xfrm>
                  <a:off x="7706679" y="3438138"/>
                  <a:ext cx="382629" cy="179873"/>
                </a:xfrm>
                <a:custGeom>
                  <a:avLst/>
                  <a:gdLst>
                    <a:gd name="connsiteX0" fmla="*/ 658654 w 666750"/>
                    <a:gd name="connsiteY0" fmla="*/ 318611 h 371475"/>
                    <a:gd name="connsiteX1" fmla="*/ 662464 w 666750"/>
                    <a:gd name="connsiteY1" fmla="*/ 317659 h 371475"/>
                    <a:gd name="connsiteX2" fmla="*/ 662464 w 666750"/>
                    <a:gd name="connsiteY2" fmla="*/ 99536 h 371475"/>
                    <a:gd name="connsiteX3" fmla="*/ 334804 w 666750"/>
                    <a:gd name="connsiteY3" fmla="*/ 7144 h 371475"/>
                    <a:gd name="connsiteX4" fmla="*/ 7144 w 666750"/>
                    <a:gd name="connsiteY4" fmla="*/ 99536 h 371475"/>
                    <a:gd name="connsiteX5" fmla="*/ 7144 w 666750"/>
                    <a:gd name="connsiteY5" fmla="*/ 316706 h 371475"/>
                    <a:gd name="connsiteX6" fmla="*/ 10954 w 666750"/>
                    <a:gd name="connsiteY6" fmla="*/ 318611 h 371475"/>
                    <a:gd name="connsiteX7" fmla="*/ 658654 w 666750"/>
                    <a:gd name="connsiteY7" fmla="*/ 318611 h 371475"/>
                    <a:gd name="connsiteX8" fmla="*/ 50006 w 666750"/>
                    <a:gd name="connsiteY8" fmla="*/ 96679 h 371475"/>
                    <a:gd name="connsiteX9" fmla="*/ 58579 w 666750"/>
                    <a:gd name="connsiteY9" fmla="*/ 90964 h 371475"/>
                    <a:gd name="connsiteX10" fmla="*/ 68104 w 666750"/>
                    <a:gd name="connsiteY10" fmla="*/ 86201 h 371475"/>
                    <a:gd name="connsiteX11" fmla="*/ 79534 w 666750"/>
                    <a:gd name="connsiteY11" fmla="*/ 81439 h 371475"/>
                    <a:gd name="connsiteX12" fmla="*/ 334804 w 666750"/>
                    <a:gd name="connsiteY12" fmla="*/ 48101 h 371475"/>
                    <a:gd name="connsiteX13" fmla="*/ 584359 w 666750"/>
                    <a:gd name="connsiteY13" fmla="*/ 78581 h 371475"/>
                    <a:gd name="connsiteX14" fmla="*/ 621506 w 666750"/>
                    <a:gd name="connsiteY14" fmla="*/ 98584 h 371475"/>
                    <a:gd name="connsiteX15" fmla="*/ 618649 w 666750"/>
                    <a:gd name="connsiteY15" fmla="*/ 101441 h 371475"/>
                    <a:gd name="connsiteX16" fmla="*/ 614839 w 666750"/>
                    <a:gd name="connsiteY16" fmla="*/ 104299 h 371475"/>
                    <a:gd name="connsiteX17" fmla="*/ 613886 w 666750"/>
                    <a:gd name="connsiteY17" fmla="*/ 105251 h 371475"/>
                    <a:gd name="connsiteX18" fmla="*/ 607219 w 666750"/>
                    <a:gd name="connsiteY18" fmla="*/ 109061 h 371475"/>
                    <a:gd name="connsiteX19" fmla="*/ 605314 w 666750"/>
                    <a:gd name="connsiteY19" fmla="*/ 110014 h 371475"/>
                    <a:gd name="connsiteX20" fmla="*/ 597694 w 666750"/>
                    <a:gd name="connsiteY20" fmla="*/ 112871 h 371475"/>
                    <a:gd name="connsiteX21" fmla="*/ 594836 w 666750"/>
                    <a:gd name="connsiteY21" fmla="*/ 113824 h 371475"/>
                    <a:gd name="connsiteX22" fmla="*/ 585311 w 666750"/>
                    <a:gd name="connsiteY22" fmla="*/ 117634 h 371475"/>
                    <a:gd name="connsiteX23" fmla="*/ 582454 w 666750"/>
                    <a:gd name="connsiteY23" fmla="*/ 118586 h 371475"/>
                    <a:gd name="connsiteX24" fmla="*/ 571976 w 666750"/>
                    <a:gd name="connsiteY24" fmla="*/ 122396 h 371475"/>
                    <a:gd name="connsiteX25" fmla="*/ 567214 w 666750"/>
                    <a:gd name="connsiteY25" fmla="*/ 123349 h 371475"/>
                    <a:gd name="connsiteX26" fmla="*/ 554831 w 666750"/>
                    <a:gd name="connsiteY26" fmla="*/ 126206 h 371475"/>
                    <a:gd name="connsiteX27" fmla="*/ 549116 w 666750"/>
                    <a:gd name="connsiteY27" fmla="*/ 127159 h 371475"/>
                    <a:gd name="connsiteX28" fmla="*/ 534829 w 666750"/>
                    <a:gd name="connsiteY28" fmla="*/ 130016 h 371475"/>
                    <a:gd name="connsiteX29" fmla="*/ 524351 w 666750"/>
                    <a:gd name="connsiteY29" fmla="*/ 131921 h 371475"/>
                    <a:gd name="connsiteX30" fmla="*/ 514826 w 666750"/>
                    <a:gd name="connsiteY30" fmla="*/ 133826 h 371475"/>
                    <a:gd name="connsiteX31" fmla="*/ 505301 w 666750"/>
                    <a:gd name="connsiteY31" fmla="*/ 135731 h 371475"/>
                    <a:gd name="connsiteX32" fmla="*/ 503396 w 666750"/>
                    <a:gd name="connsiteY32" fmla="*/ 135731 h 371475"/>
                    <a:gd name="connsiteX33" fmla="*/ 492919 w 666750"/>
                    <a:gd name="connsiteY33" fmla="*/ 137636 h 371475"/>
                    <a:gd name="connsiteX34" fmla="*/ 480536 w 666750"/>
                    <a:gd name="connsiteY34" fmla="*/ 139541 h 371475"/>
                    <a:gd name="connsiteX35" fmla="*/ 468154 w 666750"/>
                    <a:gd name="connsiteY35" fmla="*/ 141446 h 371475"/>
                    <a:gd name="connsiteX36" fmla="*/ 455771 w 666750"/>
                    <a:gd name="connsiteY36" fmla="*/ 142399 h 371475"/>
                    <a:gd name="connsiteX37" fmla="*/ 441484 w 666750"/>
                    <a:gd name="connsiteY37" fmla="*/ 143351 h 371475"/>
                    <a:gd name="connsiteX38" fmla="*/ 429101 w 666750"/>
                    <a:gd name="connsiteY38" fmla="*/ 144304 h 371475"/>
                    <a:gd name="connsiteX39" fmla="*/ 411956 w 666750"/>
                    <a:gd name="connsiteY39" fmla="*/ 145256 h 371475"/>
                    <a:gd name="connsiteX40" fmla="*/ 399574 w 666750"/>
                    <a:gd name="connsiteY40" fmla="*/ 146209 h 371475"/>
                    <a:gd name="connsiteX41" fmla="*/ 379571 w 666750"/>
                    <a:gd name="connsiteY41" fmla="*/ 147161 h 371475"/>
                    <a:gd name="connsiteX42" fmla="*/ 369094 w 666750"/>
                    <a:gd name="connsiteY42" fmla="*/ 147161 h 371475"/>
                    <a:gd name="connsiteX43" fmla="*/ 335756 w 666750"/>
                    <a:gd name="connsiteY43" fmla="*/ 147161 h 371475"/>
                    <a:gd name="connsiteX44" fmla="*/ 303371 w 666750"/>
                    <a:gd name="connsiteY44" fmla="*/ 147161 h 371475"/>
                    <a:gd name="connsiteX45" fmla="*/ 292894 w 666750"/>
                    <a:gd name="connsiteY45" fmla="*/ 147161 h 371475"/>
                    <a:gd name="connsiteX46" fmla="*/ 272891 w 666750"/>
                    <a:gd name="connsiteY46" fmla="*/ 146209 h 371475"/>
                    <a:gd name="connsiteX47" fmla="*/ 260509 w 666750"/>
                    <a:gd name="connsiteY47" fmla="*/ 145256 h 371475"/>
                    <a:gd name="connsiteX48" fmla="*/ 243364 w 666750"/>
                    <a:gd name="connsiteY48" fmla="*/ 144304 h 371475"/>
                    <a:gd name="connsiteX49" fmla="*/ 230981 w 666750"/>
                    <a:gd name="connsiteY49" fmla="*/ 143351 h 371475"/>
                    <a:gd name="connsiteX50" fmla="*/ 216694 w 666750"/>
                    <a:gd name="connsiteY50" fmla="*/ 142399 h 371475"/>
                    <a:gd name="connsiteX51" fmla="*/ 204311 w 666750"/>
                    <a:gd name="connsiteY51" fmla="*/ 141446 h 371475"/>
                    <a:gd name="connsiteX52" fmla="*/ 191929 w 666750"/>
                    <a:gd name="connsiteY52" fmla="*/ 139541 h 371475"/>
                    <a:gd name="connsiteX53" fmla="*/ 179546 w 666750"/>
                    <a:gd name="connsiteY53" fmla="*/ 137636 h 371475"/>
                    <a:gd name="connsiteX54" fmla="*/ 169069 w 666750"/>
                    <a:gd name="connsiteY54" fmla="*/ 135731 h 371475"/>
                    <a:gd name="connsiteX55" fmla="*/ 163354 w 666750"/>
                    <a:gd name="connsiteY55" fmla="*/ 137636 h 371475"/>
                    <a:gd name="connsiteX56" fmla="*/ 154781 w 666750"/>
                    <a:gd name="connsiteY56" fmla="*/ 136684 h 371475"/>
                    <a:gd name="connsiteX57" fmla="*/ 145256 w 666750"/>
                    <a:gd name="connsiteY57" fmla="*/ 134779 h 371475"/>
                    <a:gd name="connsiteX58" fmla="*/ 134779 w 666750"/>
                    <a:gd name="connsiteY58" fmla="*/ 132874 h 371475"/>
                    <a:gd name="connsiteX59" fmla="*/ 120491 w 666750"/>
                    <a:gd name="connsiteY59" fmla="*/ 130016 h 371475"/>
                    <a:gd name="connsiteX60" fmla="*/ 114776 w 666750"/>
                    <a:gd name="connsiteY60" fmla="*/ 129064 h 371475"/>
                    <a:gd name="connsiteX61" fmla="*/ 102394 w 666750"/>
                    <a:gd name="connsiteY61" fmla="*/ 126206 h 371475"/>
                    <a:gd name="connsiteX62" fmla="*/ 97631 w 666750"/>
                    <a:gd name="connsiteY62" fmla="*/ 124301 h 371475"/>
                    <a:gd name="connsiteX63" fmla="*/ 87154 w 666750"/>
                    <a:gd name="connsiteY63" fmla="*/ 120491 h 371475"/>
                    <a:gd name="connsiteX64" fmla="*/ 83344 w 666750"/>
                    <a:gd name="connsiteY64" fmla="*/ 119539 h 371475"/>
                    <a:gd name="connsiteX65" fmla="*/ 74771 w 666750"/>
                    <a:gd name="connsiteY65" fmla="*/ 116681 h 371475"/>
                    <a:gd name="connsiteX66" fmla="*/ 71914 w 666750"/>
                    <a:gd name="connsiteY66" fmla="*/ 115729 h 371475"/>
                    <a:gd name="connsiteX67" fmla="*/ 64294 w 666750"/>
                    <a:gd name="connsiteY67" fmla="*/ 111919 h 371475"/>
                    <a:gd name="connsiteX68" fmla="*/ 63341 w 666750"/>
                    <a:gd name="connsiteY68" fmla="*/ 110966 h 371475"/>
                    <a:gd name="connsiteX69" fmla="*/ 56674 w 666750"/>
                    <a:gd name="connsiteY69" fmla="*/ 107156 h 371475"/>
                    <a:gd name="connsiteX70" fmla="*/ 55721 w 666750"/>
                    <a:gd name="connsiteY70" fmla="*/ 106204 h 371475"/>
                    <a:gd name="connsiteX71" fmla="*/ 50959 w 666750"/>
                    <a:gd name="connsiteY71" fmla="*/ 102394 h 371475"/>
                    <a:gd name="connsiteX72" fmla="*/ 49054 w 666750"/>
                    <a:gd name="connsiteY72" fmla="*/ 100489 h 371475"/>
                    <a:gd name="connsiteX73" fmla="*/ 50006 w 666750"/>
                    <a:gd name="connsiteY73" fmla="*/ 96679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66750" h="371475">
                      <a:moveTo>
                        <a:pt x="658654" y="318611"/>
                      </a:moveTo>
                      <a:cubicBezTo>
                        <a:pt x="659606" y="318611"/>
                        <a:pt x="661511" y="317659"/>
                        <a:pt x="662464" y="317659"/>
                      </a:cubicBezTo>
                      <a:lnTo>
                        <a:pt x="662464" y="99536"/>
                      </a:lnTo>
                      <a:cubicBezTo>
                        <a:pt x="662464" y="8096"/>
                        <a:pt x="348139" y="7144"/>
                        <a:pt x="334804" y="7144"/>
                      </a:cubicBezTo>
                      <a:cubicBezTo>
                        <a:pt x="321469" y="7144"/>
                        <a:pt x="7144" y="8096"/>
                        <a:pt x="7144" y="99536"/>
                      </a:cubicBezTo>
                      <a:lnTo>
                        <a:pt x="7144" y="316706"/>
                      </a:lnTo>
                      <a:cubicBezTo>
                        <a:pt x="9049" y="316706"/>
                        <a:pt x="10001" y="317659"/>
                        <a:pt x="10954" y="318611"/>
                      </a:cubicBezTo>
                      <a:cubicBezTo>
                        <a:pt x="25241" y="323374"/>
                        <a:pt x="343376" y="430054"/>
                        <a:pt x="658654" y="318611"/>
                      </a:cubicBezTo>
                      <a:close/>
                      <a:moveTo>
                        <a:pt x="50006" y="96679"/>
                      </a:moveTo>
                      <a:cubicBezTo>
                        <a:pt x="51911" y="94774"/>
                        <a:pt x="54769" y="92869"/>
                        <a:pt x="58579" y="90964"/>
                      </a:cubicBezTo>
                      <a:cubicBezTo>
                        <a:pt x="61436" y="89059"/>
                        <a:pt x="64294" y="88106"/>
                        <a:pt x="68104" y="86201"/>
                      </a:cubicBezTo>
                      <a:cubicBezTo>
                        <a:pt x="70961" y="84296"/>
                        <a:pt x="74771" y="83344"/>
                        <a:pt x="79534" y="81439"/>
                      </a:cubicBezTo>
                      <a:cubicBezTo>
                        <a:pt x="106204" y="71914"/>
                        <a:pt x="185261" y="48101"/>
                        <a:pt x="334804" y="48101"/>
                      </a:cubicBezTo>
                      <a:cubicBezTo>
                        <a:pt x="478631" y="48101"/>
                        <a:pt x="556736" y="70009"/>
                        <a:pt x="584359" y="78581"/>
                      </a:cubicBezTo>
                      <a:cubicBezTo>
                        <a:pt x="612934" y="88106"/>
                        <a:pt x="621506" y="96679"/>
                        <a:pt x="621506" y="98584"/>
                      </a:cubicBezTo>
                      <a:cubicBezTo>
                        <a:pt x="621506" y="98584"/>
                        <a:pt x="620554" y="99536"/>
                        <a:pt x="618649" y="101441"/>
                      </a:cubicBezTo>
                      <a:cubicBezTo>
                        <a:pt x="617696" y="102394"/>
                        <a:pt x="615791" y="103346"/>
                        <a:pt x="614839" y="104299"/>
                      </a:cubicBezTo>
                      <a:lnTo>
                        <a:pt x="613886" y="105251"/>
                      </a:lnTo>
                      <a:cubicBezTo>
                        <a:pt x="611981" y="106204"/>
                        <a:pt x="610076" y="107156"/>
                        <a:pt x="607219" y="109061"/>
                      </a:cubicBezTo>
                      <a:lnTo>
                        <a:pt x="605314" y="110014"/>
                      </a:lnTo>
                      <a:cubicBezTo>
                        <a:pt x="603409" y="110966"/>
                        <a:pt x="600551" y="111919"/>
                        <a:pt x="597694" y="112871"/>
                      </a:cubicBezTo>
                      <a:lnTo>
                        <a:pt x="594836" y="113824"/>
                      </a:lnTo>
                      <a:cubicBezTo>
                        <a:pt x="591979" y="114776"/>
                        <a:pt x="589121" y="115729"/>
                        <a:pt x="585311" y="117634"/>
                      </a:cubicBezTo>
                      <a:lnTo>
                        <a:pt x="582454" y="118586"/>
                      </a:lnTo>
                      <a:cubicBezTo>
                        <a:pt x="578644" y="119539"/>
                        <a:pt x="575786" y="120491"/>
                        <a:pt x="571976" y="122396"/>
                      </a:cubicBezTo>
                      <a:lnTo>
                        <a:pt x="567214" y="123349"/>
                      </a:lnTo>
                      <a:cubicBezTo>
                        <a:pt x="563404" y="124301"/>
                        <a:pt x="559594" y="125254"/>
                        <a:pt x="554831" y="126206"/>
                      </a:cubicBezTo>
                      <a:lnTo>
                        <a:pt x="549116" y="127159"/>
                      </a:lnTo>
                      <a:cubicBezTo>
                        <a:pt x="544354" y="128111"/>
                        <a:pt x="539591" y="129064"/>
                        <a:pt x="534829" y="130016"/>
                      </a:cubicBezTo>
                      <a:cubicBezTo>
                        <a:pt x="531971" y="130969"/>
                        <a:pt x="528161" y="130969"/>
                        <a:pt x="524351" y="131921"/>
                      </a:cubicBezTo>
                      <a:lnTo>
                        <a:pt x="514826" y="133826"/>
                      </a:lnTo>
                      <a:cubicBezTo>
                        <a:pt x="511969" y="134779"/>
                        <a:pt x="508159" y="134779"/>
                        <a:pt x="505301" y="135731"/>
                      </a:cubicBezTo>
                      <a:lnTo>
                        <a:pt x="503396" y="135731"/>
                      </a:lnTo>
                      <a:cubicBezTo>
                        <a:pt x="499586" y="136684"/>
                        <a:pt x="496729" y="136684"/>
                        <a:pt x="492919" y="137636"/>
                      </a:cubicBezTo>
                      <a:cubicBezTo>
                        <a:pt x="489109" y="138589"/>
                        <a:pt x="485299" y="138589"/>
                        <a:pt x="480536" y="139541"/>
                      </a:cubicBezTo>
                      <a:cubicBezTo>
                        <a:pt x="476726" y="140494"/>
                        <a:pt x="471964" y="140494"/>
                        <a:pt x="468154" y="141446"/>
                      </a:cubicBezTo>
                      <a:cubicBezTo>
                        <a:pt x="464344" y="141446"/>
                        <a:pt x="459581" y="142399"/>
                        <a:pt x="455771" y="142399"/>
                      </a:cubicBezTo>
                      <a:cubicBezTo>
                        <a:pt x="451009" y="143351"/>
                        <a:pt x="446246" y="143351"/>
                        <a:pt x="441484" y="143351"/>
                      </a:cubicBezTo>
                      <a:cubicBezTo>
                        <a:pt x="437674" y="143351"/>
                        <a:pt x="432911" y="144304"/>
                        <a:pt x="429101" y="144304"/>
                      </a:cubicBezTo>
                      <a:cubicBezTo>
                        <a:pt x="423386" y="144304"/>
                        <a:pt x="417671" y="145256"/>
                        <a:pt x="411956" y="145256"/>
                      </a:cubicBezTo>
                      <a:lnTo>
                        <a:pt x="399574" y="146209"/>
                      </a:lnTo>
                      <a:cubicBezTo>
                        <a:pt x="392906" y="146209"/>
                        <a:pt x="386239" y="147161"/>
                        <a:pt x="379571" y="147161"/>
                      </a:cubicBezTo>
                      <a:lnTo>
                        <a:pt x="369094" y="147161"/>
                      </a:lnTo>
                      <a:cubicBezTo>
                        <a:pt x="358616" y="147161"/>
                        <a:pt x="347186" y="147161"/>
                        <a:pt x="335756" y="147161"/>
                      </a:cubicBezTo>
                      <a:cubicBezTo>
                        <a:pt x="324326" y="147161"/>
                        <a:pt x="313849" y="147161"/>
                        <a:pt x="303371" y="147161"/>
                      </a:cubicBezTo>
                      <a:lnTo>
                        <a:pt x="292894" y="147161"/>
                      </a:lnTo>
                      <a:cubicBezTo>
                        <a:pt x="286226" y="147161"/>
                        <a:pt x="279559" y="147161"/>
                        <a:pt x="272891" y="146209"/>
                      </a:cubicBezTo>
                      <a:lnTo>
                        <a:pt x="260509" y="145256"/>
                      </a:lnTo>
                      <a:cubicBezTo>
                        <a:pt x="254794" y="145256"/>
                        <a:pt x="249079" y="144304"/>
                        <a:pt x="243364" y="144304"/>
                      </a:cubicBezTo>
                      <a:cubicBezTo>
                        <a:pt x="239554" y="144304"/>
                        <a:pt x="234791" y="143351"/>
                        <a:pt x="230981" y="143351"/>
                      </a:cubicBezTo>
                      <a:cubicBezTo>
                        <a:pt x="226219" y="143351"/>
                        <a:pt x="221456" y="142399"/>
                        <a:pt x="216694" y="142399"/>
                      </a:cubicBezTo>
                      <a:cubicBezTo>
                        <a:pt x="212884" y="142399"/>
                        <a:pt x="208121" y="141446"/>
                        <a:pt x="204311" y="141446"/>
                      </a:cubicBezTo>
                      <a:cubicBezTo>
                        <a:pt x="199549" y="140494"/>
                        <a:pt x="195739" y="140494"/>
                        <a:pt x="191929" y="139541"/>
                      </a:cubicBezTo>
                      <a:cubicBezTo>
                        <a:pt x="188119" y="138589"/>
                        <a:pt x="183356" y="138589"/>
                        <a:pt x="179546" y="137636"/>
                      </a:cubicBezTo>
                      <a:cubicBezTo>
                        <a:pt x="175736" y="136684"/>
                        <a:pt x="172879" y="136684"/>
                        <a:pt x="169069" y="135731"/>
                      </a:cubicBezTo>
                      <a:lnTo>
                        <a:pt x="163354" y="137636"/>
                      </a:lnTo>
                      <a:cubicBezTo>
                        <a:pt x="160496" y="137636"/>
                        <a:pt x="157639" y="136684"/>
                        <a:pt x="154781" y="136684"/>
                      </a:cubicBezTo>
                      <a:lnTo>
                        <a:pt x="145256" y="134779"/>
                      </a:lnTo>
                      <a:cubicBezTo>
                        <a:pt x="141446" y="133826"/>
                        <a:pt x="137636" y="133826"/>
                        <a:pt x="134779" y="132874"/>
                      </a:cubicBezTo>
                      <a:cubicBezTo>
                        <a:pt x="130016" y="131921"/>
                        <a:pt x="125254" y="130969"/>
                        <a:pt x="120491" y="130016"/>
                      </a:cubicBezTo>
                      <a:lnTo>
                        <a:pt x="114776" y="129064"/>
                      </a:lnTo>
                      <a:cubicBezTo>
                        <a:pt x="110014" y="128111"/>
                        <a:pt x="106204" y="127159"/>
                        <a:pt x="102394" y="126206"/>
                      </a:cubicBezTo>
                      <a:lnTo>
                        <a:pt x="97631" y="124301"/>
                      </a:lnTo>
                      <a:cubicBezTo>
                        <a:pt x="93821" y="123349"/>
                        <a:pt x="90011" y="122396"/>
                        <a:pt x="87154" y="120491"/>
                      </a:cubicBezTo>
                      <a:lnTo>
                        <a:pt x="83344" y="119539"/>
                      </a:lnTo>
                      <a:cubicBezTo>
                        <a:pt x="80486" y="118586"/>
                        <a:pt x="77629" y="117634"/>
                        <a:pt x="74771" y="116681"/>
                      </a:cubicBezTo>
                      <a:lnTo>
                        <a:pt x="71914" y="115729"/>
                      </a:lnTo>
                      <a:cubicBezTo>
                        <a:pt x="69056" y="114776"/>
                        <a:pt x="67151" y="113824"/>
                        <a:pt x="64294" y="111919"/>
                      </a:cubicBezTo>
                      <a:lnTo>
                        <a:pt x="63341" y="110966"/>
                      </a:lnTo>
                      <a:cubicBezTo>
                        <a:pt x="61436" y="110014"/>
                        <a:pt x="58579" y="109061"/>
                        <a:pt x="56674" y="107156"/>
                      </a:cubicBezTo>
                      <a:cubicBezTo>
                        <a:pt x="56674" y="107156"/>
                        <a:pt x="55721" y="106204"/>
                        <a:pt x="55721" y="106204"/>
                      </a:cubicBezTo>
                      <a:cubicBezTo>
                        <a:pt x="53816" y="105251"/>
                        <a:pt x="52864" y="104299"/>
                        <a:pt x="50959" y="102394"/>
                      </a:cubicBezTo>
                      <a:cubicBezTo>
                        <a:pt x="50006" y="101441"/>
                        <a:pt x="49054" y="100489"/>
                        <a:pt x="49054" y="100489"/>
                      </a:cubicBezTo>
                      <a:cubicBezTo>
                        <a:pt x="47149" y="99536"/>
                        <a:pt x="48101" y="98584"/>
                        <a:pt x="50006" y="9667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57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62A09DDF-8451-4A01-B8D5-C5852A8011EC}"/>
                    </a:ext>
                  </a:extLst>
                </p:cNvPr>
                <p:cNvSpPr/>
                <p:nvPr/>
              </p:nvSpPr>
              <p:spPr>
                <a:xfrm>
                  <a:off x="7707226" y="3609249"/>
                  <a:ext cx="382629" cy="129140"/>
                </a:xfrm>
                <a:custGeom>
                  <a:avLst/>
                  <a:gdLst>
                    <a:gd name="connsiteX0" fmla="*/ 659606 w 666750"/>
                    <a:gd name="connsiteY0" fmla="*/ 205264 h 266700"/>
                    <a:gd name="connsiteX1" fmla="*/ 662464 w 666750"/>
                    <a:gd name="connsiteY1" fmla="*/ 204311 h 266700"/>
                    <a:gd name="connsiteX2" fmla="*/ 662464 w 666750"/>
                    <a:gd name="connsiteY2" fmla="*/ 7144 h 266700"/>
                    <a:gd name="connsiteX3" fmla="*/ 346234 w 666750"/>
                    <a:gd name="connsiteY3" fmla="*/ 56674 h 266700"/>
                    <a:gd name="connsiteX4" fmla="*/ 7144 w 666750"/>
                    <a:gd name="connsiteY4" fmla="*/ 7144 h 266700"/>
                    <a:gd name="connsiteX5" fmla="*/ 7144 w 666750"/>
                    <a:gd name="connsiteY5" fmla="*/ 207169 h 266700"/>
                    <a:gd name="connsiteX6" fmla="*/ 659606 w 666750"/>
                    <a:gd name="connsiteY6" fmla="*/ 20526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0" h="266700">
                      <a:moveTo>
                        <a:pt x="659606" y="205264"/>
                      </a:moveTo>
                      <a:cubicBezTo>
                        <a:pt x="660559" y="205264"/>
                        <a:pt x="661511" y="205264"/>
                        <a:pt x="662464" y="204311"/>
                      </a:cubicBezTo>
                      <a:lnTo>
                        <a:pt x="662464" y="7144"/>
                      </a:lnTo>
                      <a:cubicBezTo>
                        <a:pt x="553879" y="43339"/>
                        <a:pt x="444341" y="56674"/>
                        <a:pt x="346234" y="56674"/>
                      </a:cubicBezTo>
                      <a:cubicBezTo>
                        <a:pt x="184309" y="56674"/>
                        <a:pt x="52864" y="22384"/>
                        <a:pt x="7144" y="7144"/>
                      </a:cubicBezTo>
                      <a:lnTo>
                        <a:pt x="7144" y="207169"/>
                      </a:lnTo>
                      <a:cubicBezTo>
                        <a:pt x="66199" y="227171"/>
                        <a:pt x="369094" y="317659"/>
                        <a:pt x="659606" y="20526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57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74DD3397-B079-4E6E-8C04-1527D5EC6212}"/>
                    </a:ext>
                  </a:extLst>
                </p:cNvPr>
                <p:cNvSpPr/>
                <p:nvPr/>
              </p:nvSpPr>
              <p:spPr>
                <a:xfrm>
                  <a:off x="7706679" y="3725935"/>
                  <a:ext cx="382629" cy="133752"/>
                </a:xfrm>
                <a:custGeom>
                  <a:avLst/>
                  <a:gdLst>
                    <a:gd name="connsiteX0" fmla="*/ 7144 w 666750"/>
                    <a:gd name="connsiteY0" fmla="*/ 8096 h 276225"/>
                    <a:gd name="connsiteX1" fmla="*/ 7144 w 666750"/>
                    <a:gd name="connsiteY1" fmla="*/ 177641 h 276225"/>
                    <a:gd name="connsiteX2" fmla="*/ 334804 w 666750"/>
                    <a:gd name="connsiteY2" fmla="*/ 270034 h 276225"/>
                    <a:gd name="connsiteX3" fmla="*/ 662464 w 666750"/>
                    <a:gd name="connsiteY3" fmla="*/ 177641 h 276225"/>
                    <a:gd name="connsiteX4" fmla="*/ 662464 w 666750"/>
                    <a:gd name="connsiteY4" fmla="*/ 7144 h 276225"/>
                    <a:gd name="connsiteX5" fmla="*/ 346234 w 666750"/>
                    <a:gd name="connsiteY5" fmla="*/ 61436 h 276225"/>
                    <a:gd name="connsiteX6" fmla="*/ 7144 w 666750"/>
                    <a:gd name="connsiteY6" fmla="*/ 80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0" h="276225">
                      <a:moveTo>
                        <a:pt x="7144" y="8096"/>
                      </a:moveTo>
                      <a:lnTo>
                        <a:pt x="7144" y="177641"/>
                      </a:lnTo>
                      <a:cubicBezTo>
                        <a:pt x="7144" y="269081"/>
                        <a:pt x="321469" y="270034"/>
                        <a:pt x="334804" y="270034"/>
                      </a:cubicBezTo>
                      <a:cubicBezTo>
                        <a:pt x="348139" y="270034"/>
                        <a:pt x="662464" y="269081"/>
                        <a:pt x="662464" y="177641"/>
                      </a:cubicBezTo>
                      <a:lnTo>
                        <a:pt x="662464" y="7144"/>
                      </a:lnTo>
                      <a:cubicBezTo>
                        <a:pt x="552926" y="47149"/>
                        <a:pt x="444341" y="61436"/>
                        <a:pt x="346234" y="61436"/>
                      </a:cubicBezTo>
                      <a:cubicBezTo>
                        <a:pt x="190976" y="61436"/>
                        <a:pt x="63341" y="27146"/>
                        <a:pt x="7144" y="80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57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5CB88DA7-DD0F-4831-B2A7-B68DF1576027}"/>
                  </a:ext>
                </a:extLst>
              </p:cNvPr>
              <p:cNvGrpSpPr/>
              <p:nvPr/>
            </p:nvGrpSpPr>
            <p:grpSpPr>
              <a:xfrm>
                <a:off x="7918001" y="4468984"/>
                <a:ext cx="463999" cy="568960"/>
                <a:chOff x="-3004725" y="3813016"/>
                <a:chExt cx="802693" cy="984270"/>
              </a:xfrm>
            </p:grpSpPr>
            <p:sp>
              <p:nvSpPr>
                <p:cNvPr id="120" name="Freeform: Shape 119">
                  <a:extLst>
                    <a:ext uri="{FF2B5EF4-FFF2-40B4-BE49-F238E27FC236}">
                      <a16:creationId xmlns:a16="http://schemas.microsoft.com/office/drawing/2014/main" id="{817ED1F1-48B4-4547-9C79-3479DCFAB9D1}"/>
                    </a:ext>
                  </a:extLst>
                </p:cNvPr>
                <p:cNvSpPr/>
                <p:nvPr/>
              </p:nvSpPr>
              <p:spPr>
                <a:xfrm>
                  <a:off x="-3004725" y="3813016"/>
                  <a:ext cx="519906" cy="809625"/>
                </a:xfrm>
                <a:custGeom>
                  <a:avLst/>
                  <a:gdLst>
                    <a:gd name="connsiteX0" fmla="*/ 0 w 519906"/>
                    <a:gd name="connsiteY0" fmla="*/ 0 h 809625"/>
                    <a:gd name="connsiteX1" fmla="*/ 404812 w 519906"/>
                    <a:gd name="connsiteY1" fmla="*/ 0 h 809625"/>
                    <a:gd name="connsiteX2" fmla="*/ 404812 w 519906"/>
                    <a:gd name="connsiteY2" fmla="*/ 3810 h 809625"/>
                    <a:gd name="connsiteX3" fmla="*/ 519906 w 519906"/>
                    <a:gd name="connsiteY3" fmla="*/ 118904 h 809625"/>
                    <a:gd name="connsiteX4" fmla="*/ 116745 w 519906"/>
                    <a:gd name="connsiteY4" fmla="*/ 118904 h 809625"/>
                    <a:gd name="connsiteX5" fmla="*/ 116745 w 519906"/>
                    <a:gd name="connsiteY5" fmla="*/ 809625 h 809625"/>
                    <a:gd name="connsiteX6" fmla="*/ 0 w 519906"/>
                    <a:gd name="connsiteY6" fmla="*/ 8096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906" h="809625">
                      <a:moveTo>
                        <a:pt x="0" y="0"/>
                      </a:moveTo>
                      <a:lnTo>
                        <a:pt x="404812" y="0"/>
                      </a:lnTo>
                      <a:lnTo>
                        <a:pt x="404812" y="3810"/>
                      </a:lnTo>
                      <a:lnTo>
                        <a:pt x="519906" y="118904"/>
                      </a:lnTo>
                      <a:lnTo>
                        <a:pt x="116745" y="118904"/>
                      </a:lnTo>
                      <a:lnTo>
                        <a:pt x="116745" y="809625"/>
                      </a:lnTo>
                      <a:lnTo>
                        <a:pt x="0" y="809625"/>
                      </a:lnTo>
                      <a:close/>
                    </a:path>
                  </a:pathLst>
                </a:custGeom>
                <a:solidFill>
                  <a:schemeClr val="bg1"/>
                </a:solid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72798A96-089A-445E-9C37-DBE36DD8C773}"/>
                    </a:ext>
                  </a:extLst>
                </p:cNvPr>
                <p:cNvGrpSpPr/>
                <p:nvPr/>
              </p:nvGrpSpPr>
              <p:grpSpPr>
                <a:xfrm>
                  <a:off x="-2835444" y="3978136"/>
                  <a:ext cx="633412" cy="819150"/>
                  <a:chOff x="-6102900" y="3624568"/>
                  <a:chExt cx="633412" cy="819150"/>
                </a:xfrm>
                <a:solidFill>
                  <a:schemeClr val="accent2"/>
                </a:solidFill>
              </p:grpSpPr>
              <p:sp>
                <p:nvSpPr>
                  <p:cNvPr id="122" name="Freeform: Shape 121">
                    <a:extLst>
                      <a:ext uri="{FF2B5EF4-FFF2-40B4-BE49-F238E27FC236}">
                        <a16:creationId xmlns:a16="http://schemas.microsoft.com/office/drawing/2014/main" id="{9E525378-01A2-4C0A-B6CF-3B6C26160F18}"/>
                      </a:ext>
                    </a:extLst>
                  </p:cNvPr>
                  <p:cNvSpPr/>
                  <p:nvPr/>
                </p:nvSpPr>
                <p:spPr>
                  <a:xfrm>
                    <a:off x="-5650463" y="3624568"/>
                    <a:ext cx="180975" cy="180975"/>
                  </a:xfrm>
                  <a:custGeom>
                    <a:avLst/>
                    <a:gdLst>
                      <a:gd name="connsiteX0" fmla="*/ 7144 w 180975"/>
                      <a:gd name="connsiteY0" fmla="*/ 7144 h 180975"/>
                      <a:gd name="connsiteX1" fmla="*/ 7144 w 180975"/>
                      <a:gd name="connsiteY1" fmla="*/ 173831 h 180975"/>
                      <a:gd name="connsiteX2" fmla="*/ 173831 w 180975"/>
                      <a:gd name="connsiteY2" fmla="*/ 173831 h 180975"/>
                    </a:gdLst>
                    <a:ahLst/>
                    <a:cxnLst>
                      <a:cxn ang="0">
                        <a:pos x="connsiteX0" y="connsiteY0"/>
                      </a:cxn>
                      <a:cxn ang="0">
                        <a:pos x="connsiteX1" y="connsiteY1"/>
                      </a:cxn>
                      <a:cxn ang="0">
                        <a:pos x="connsiteX2" y="connsiteY2"/>
                      </a:cxn>
                    </a:cxnLst>
                    <a:rect l="l" t="t" r="r" b="b"/>
                    <a:pathLst>
                      <a:path w="180975" h="180975">
                        <a:moveTo>
                          <a:pt x="7144" y="7144"/>
                        </a:moveTo>
                        <a:lnTo>
                          <a:pt x="7144" y="173831"/>
                        </a:lnTo>
                        <a:lnTo>
                          <a:pt x="173831" y="173831"/>
                        </a:lnTo>
                        <a:close/>
                      </a:path>
                    </a:pathLst>
                  </a:custGeom>
                  <a:grp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D015AD15-F828-4E9C-BDAE-86A045568FFC}"/>
                      </a:ext>
                    </a:extLst>
                  </p:cNvPr>
                  <p:cNvSpPr/>
                  <p:nvPr/>
                </p:nvSpPr>
                <p:spPr>
                  <a:xfrm>
                    <a:off x="-6102900" y="3624568"/>
                    <a:ext cx="628650" cy="819150"/>
                  </a:xfrm>
                  <a:custGeom>
                    <a:avLst/>
                    <a:gdLst>
                      <a:gd name="connsiteX0" fmla="*/ 7144 w 628650"/>
                      <a:gd name="connsiteY0" fmla="*/ 7144 h 819150"/>
                      <a:gd name="connsiteX1" fmla="*/ 7144 w 628650"/>
                      <a:gd name="connsiteY1" fmla="*/ 816769 h 819150"/>
                      <a:gd name="connsiteX2" fmla="*/ 626269 w 628650"/>
                      <a:gd name="connsiteY2" fmla="*/ 816769 h 819150"/>
                      <a:gd name="connsiteX3" fmla="*/ 626269 w 628650"/>
                      <a:gd name="connsiteY3" fmla="*/ 221456 h 819150"/>
                      <a:gd name="connsiteX4" fmla="*/ 411956 w 628650"/>
                      <a:gd name="connsiteY4" fmla="*/ 221456 h 819150"/>
                      <a:gd name="connsiteX5" fmla="*/ 411956 w 628650"/>
                      <a:gd name="connsiteY5"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650" h="819150">
                        <a:moveTo>
                          <a:pt x="7144" y="7144"/>
                        </a:moveTo>
                        <a:lnTo>
                          <a:pt x="7144" y="816769"/>
                        </a:lnTo>
                        <a:lnTo>
                          <a:pt x="626269" y="816769"/>
                        </a:lnTo>
                        <a:lnTo>
                          <a:pt x="626269" y="221456"/>
                        </a:lnTo>
                        <a:lnTo>
                          <a:pt x="411956" y="221456"/>
                        </a:lnTo>
                        <a:lnTo>
                          <a:pt x="411956" y="7144"/>
                        </a:lnTo>
                        <a:close/>
                      </a:path>
                    </a:pathLst>
                  </a:custGeom>
                  <a:grp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4" name="Group 113">
                <a:extLst>
                  <a:ext uri="{FF2B5EF4-FFF2-40B4-BE49-F238E27FC236}">
                    <a16:creationId xmlns:a16="http://schemas.microsoft.com/office/drawing/2014/main" id="{446DB03F-76D4-4DE0-9EA6-B09629DC54D3}"/>
                  </a:ext>
                </a:extLst>
              </p:cNvPr>
              <p:cNvGrpSpPr/>
              <p:nvPr/>
            </p:nvGrpSpPr>
            <p:grpSpPr>
              <a:xfrm>
                <a:off x="7872413" y="5619142"/>
                <a:ext cx="552469" cy="554169"/>
                <a:chOff x="2989472" y="6866067"/>
                <a:chExt cx="619125" cy="621030"/>
              </a:xfrm>
            </p:grpSpPr>
            <p:sp>
              <p:nvSpPr>
                <p:cNvPr id="115" name="Freeform: Shape 114">
                  <a:extLst>
                    <a:ext uri="{FF2B5EF4-FFF2-40B4-BE49-F238E27FC236}">
                      <a16:creationId xmlns:a16="http://schemas.microsoft.com/office/drawing/2014/main" id="{59BF9446-E251-4DE9-ACC0-B2BF81399ACC}"/>
                    </a:ext>
                  </a:extLst>
                </p:cNvPr>
                <p:cNvSpPr/>
                <p:nvPr/>
              </p:nvSpPr>
              <p:spPr>
                <a:xfrm>
                  <a:off x="3036145" y="6925122"/>
                  <a:ext cx="476250" cy="561975"/>
                </a:xfrm>
                <a:custGeom>
                  <a:avLst/>
                  <a:gdLst>
                    <a:gd name="connsiteX0" fmla="*/ 421481 w 476250"/>
                    <a:gd name="connsiteY0" fmla="*/ 411956 h 561975"/>
                    <a:gd name="connsiteX1" fmla="*/ 320516 w 476250"/>
                    <a:gd name="connsiteY1" fmla="*/ 359569 h 561975"/>
                    <a:gd name="connsiteX2" fmla="*/ 299561 w 476250"/>
                    <a:gd name="connsiteY2" fmla="*/ 267176 h 561975"/>
                    <a:gd name="connsiteX3" fmla="*/ 350996 w 476250"/>
                    <a:gd name="connsiteY3" fmla="*/ 186214 h 561975"/>
                    <a:gd name="connsiteX4" fmla="*/ 422434 w 476250"/>
                    <a:gd name="connsiteY4" fmla="*/ 163354 h 561975"/>
                    <a:gd name="connsiteX5" fmla="*/ 477679 w 476250"/>
                    <a:gd name="connsiteY5" fmla="*/ 176689 h 561975"/>
                    <a:gd name="connsiteX6" fmla="*/ 477679 w 476250"/>
                    <a:gd name="connsiteY6" fmla="*/ 38576 h 561975"/>
                    <a:gd name="connsiteX7" fmla="*/ 446246 w 476250"/>
                    <a:gd name="connsiteY7" fmla="*/ 7144 h 561975"/>
                    <a:gd name="connsiteX8" fmla="*/ 38576 w 476250"/>
                    <a:gd name="connsiteY8" fmla="*/ 7144 h 561975"/>
                    <a:gd name="connsiteX9" fmla="*/ 7144 w 476250"/>
                    <a:gd name="connsiteY9" fmla="*/ 38576 h 561975"/>
                    <a:gd name="connsiteX10" fmla="*/ 7144 w 476250"/>
                    <a:gd name="connsiteY10" fmla="*/ 526256 h 561975"/>
                    <a:gd name="connsiteX11" fmla="*/ 38576 w 476250"/>
                    <a:gd name="connsiteY11" fmla="*/ 557689 h 561975"/>
                    <a:gd name="connsiteX12" fmla="*/ 446246 w 476250"/>
                    <a:gd name="connsiteY12" fmla="*/ 557689 h 561975"/>
                    <a:gd name="connsiteX13" fmla="*/ 477679 w 476250"/>
                    <a:gd name="connsiteY13" fmla="*/ 526256 h 561975"/>
                    <a:gd name="connsiteX14" fmla="*/ 477679 w 476250"/>
                    <a:gd name="connsiteY14" fmla="*/ 469106 h 561975"/>
                    <a:gd name="connsiteX15" fmla="*/ 447199 w 476250"/>
                    <a:gd name="connsiteY15" fmla="*/ 409099 h 561975"/>
                    <a:gd name="connsiteX16" fmla="*/ 421481 w 476250"/>
                    <a:gd name="connsiteY16" fmla="*/ 411956 h 561975"/>
                    <a:gd name="connsiteX17" fmla="*/ 302419 w 476250"/>
                    <a:gd name="connsiteY17" fmla="*/ 364331 h 561975"/>
                    <a:gd name="connsiteX18" fmla="*/ 311944 w 476250"/>
                    <a:gd name="connsiteY18" fmla="*/ 373856 h 561975"/>
                    <a:gd name="connsiteX19" fmla="*/ 311944 w 476250"/>
                    <a:gd name="connsiteY19" fmla="*/ 420529 h 561975"/>
                    <a:gd name="connsiteX20" fmla="*/ 302419 w 476250"/>
                    <a:gd name="connsiteY20" fmla="*/ 430054 h 561975"/>
                    <a:gd name="connsiteX21" fmla="*/ 292894 w 476250"/>
                    <a:gd name="connsiteY21" fmla="*/ 420529 h 561975"/>
                    <a:gd name="connsiteX22" fmla="*/ 292894 w 476250"/>
                    <a:gd name="connsiteY22" fmla="*/ 396716 h 561975"/>
                    <a:gd name="connsiteX23" fmla="*/ 244316 w 476250"/>
                    <a:gd name="connsiteY23" fmla="*/ 445294 h 561975"/>
                    <a:gd name="connsiteX24" fmla="*/ 230981 w 476250"/>
                    <a:gd name="connsiteY24" fmla="*/ 445294 h 561975"/>
                    <a:gd name="connsiteX25" fmla="*/ 192881 w 476250"/>
                    <a:gd name="connsiteY25" fmla="*/ 407194 h 561975"/>
                    <a:gd name="connsiteX26" fmla="*/ 145256 w 476250"/>
                    <a:gd name="connsiteY26" fmla="*/ 454819 h 561975"/>
                    <a:gd name="connsiteX27" fmla="*/ 131921 w 476250"/>
                    <a:gd name="connsiteY27" fmla="*/ 454819 h 561975"/>
                    <a:gd name="connsiteX28" fmla="*/ 131921 w 476250"/>
                    <a:gd name="connsiteY28" fmla="*/ 441484 h 561975"/>
                    <a:gd name="connsiteX29" fmla="*/ 186214 w 476250"/>
                    <a:gd name="connsiteY29" fmla="*/ 387191 h 561975"/>
                    <a:gd name="connsiteX30" fmla="*/ 199549 w 476250"/>
                    <a:gd name="connsiteY30" fmla="*/ 387191 h 561975"/>
                    <a:gd name="connsiteX31" fmla="*/ 237649 w 476250"/>
                    <a:gd name="connsiteY31" fmla="*/ 425291 h 561975"/>
                    <a:gd name="connsiteX32" fmla="*/ 279559 w 476250"/>
                    <a:gd name="connsiteY32" fmla="*/ 383381 h 561975"/>
                    <a:gd name="connsiteX33" fmla="*/ 255746 w 476250"/>
                    <a:gd name="connsiteY33" fmla="*/ 383381 h 561975"/>
                    <a:gd name="connsiteX34" fmla="*/ 246221 w 476250"/>
                    <a:gd name="connsiteY34" fmla="*/ 373856 h 561975"/>
                    <a:gd name="connsiteX35" fmla="*/ 255746 w 476250"/>
                    <a:gd name="connsiteY35" fmla="*/ 364331 h 561975"/>
                    <a:gd name="connsiteX36" fmla="*/ 302419 w 476250"/>
                    <a:gd name="connsiteY36" fmla="*/ 364331 h 561975"/>
                    <a:gd name="connsiteX37" fmla="*/ 77629 w 476250"/>
                    <a:gd name="connsiteY37" fmla="*/ 76676 h 561975"/>
                    <a:gd name="connsiteX38" fmla="*/ 301466 w 476250"/>
                    <a:gd name="connsiteY38" fmla="*/ 76676 h 561975"/>
                    <a:gd name="connsiteX39" fmla="*/ 310991 w 476250"/>
                    <a:gd name="connsiteY39" fmla="*/ 86201 h 561975"/>
                    <a:gd name="connsiteX40" fmla="*/ 301466 w 476250"/>
                    <a:gd name="connsiteY40" fmla="*/ 95726 h 561975"/>
                    <a:gd name="connsiteX41" fmla="*/ 77629 w 476250"/>
                    <a:gd name="connsiteY41" fmla="*/ 95726 h 561975"/>
                    <a:gd name="connsiteX42" fmla="*/ 68104 w 476250"/>
                    <a:gd name="connsiteY42" fmla="*/ 86201 h 561975"/>
                    <a:gd name="connsiteX43" fmla="*/ 77629 w 476250"/>
                    <a:gd name="connsiteY43" fmla="*/ 76676 h 561975"/>
                    <a:gd name="connsiteX44" fmla="*/ 77629 w 476250"/>
                    <a:gd name="connsiteY44" fmla="*/ 142399 h 561975"/>
                    <a:gd name="connsiteX45" fmla="*/ 408146 w 476250"/>
                    <a:gd name="connsiteY45" fmla="*/ 142399 h 561975"/>
                    <a:gd name="connsiteX46" fmla="*/ 417671 w 476250"/>
                    <a:gd name="connsiteY46" fmla="*/ 151924 h 561975"/>
                    <a:gd name="connsiteX47" fmla="*/ 408146 w 476250"/>
                    <a:gd name="connsiteY47" fmla="*/ 161449 h 561975"/>
                    <a:gd name="connsiteX48" fmla="*/ 77629 w 476250"/>
                    <a:gd name="connsiteY48" fmla="*/ 161449 h 561975"/>
                    <a:gd name="connsiteX49" fmla="*/ 68104 w 476250"/>
                    <a:gd name="connsiteY49" fmla="*/ 151924 h 561975"/>
                    <a:gd name="connsiteX50" fmla="*/ 77629 w 476250"/>
                    <a:gd name="connsiteY50" fmla="*/ 142399 h 561975"/>
                    <a:gd name="connsiteX51" fmla="*/ 77629 w 476250"/>
                    <a:gd name="connsiteY51" fmla="*/ 208121 h 561975"/>
                    <a:gd name="connsiteX52" fmla="*/ 235744 w 476250"/>
                    <a:gd name="connsiteY52" fmla="*/ 208121 h 561975"/>
                    <a:gd name="connsiteX53" fmla="*/ 245269 w 476250"/>
                    <a:gd name="connsiteY53" fmla="*/ 217646 h 561975"/>
                    <a:gd name="connsiteX54" fmla="*/ 235744 w 476250"/>
                    <a:gd name="connsiteY54" fmla="*/ 227171 h 561975"/>
                    <a:gd name="connsiteX55" fmla="*/ 77629 w 476250"/>
                    <a:gd name="connsiteY55" fmla="*/ 227171 h 561975"/>
                    <a:gd name="connsiteX56" fmla="*/ 68104 w 476250"/>
                    <a:gd name="connsiteY56" fmla="*/ 217646 h 561975"/>
                    <a:gd name="connsiteX57" fmla="*/ 77629 w 476250"/>
                    <a:gd name="connsiteY57" fmla="*/ 208121 h 561975"/>
                    <a:gd name="connsiteX58" fmla="*/ 364331 w 476250"/>
                    <a:gd name="connsiteY58" fmla="*/ 511016 h 561975"/>
                    <a:gd name="connsiteX59" fmla="*/ 77629 w 476250"/>
                    <a:gd name="connsiteY59" fmla="*/ 511016 h 561975"/>
                    <a:gd name="connsiteX60" fmla="*/ 68104 w 476250"/>
                    <a:gd name="connsiteY60" fmla="*/ 501491 h 561975"/>
                    <a:gd name="connsiteX61" fmla="*/ 68104 w 476250"/>
                    <a:gd name="connsiteY61" fmla="*/ 276701 h 561975"/>
                    <a:gd name="connsiteX62" fmla="*/ 77629 w 476250"/>
                    <a:gd name="connsiteY62" fmla="*/ 267176 h 561975"/>
                    <a:gd name="connsiteX63" fmla="*/ 87154 w 476250"/>
                    <a:gd name="connsiteY63" fmla="*/ 276701 h 561975"/>
                    <a:gd name="connsiteX64" fmla="*/ 87154 w 476250"/>
                    <a:gd name="connsiteY64" fmla="*/ 491014 h 561975"/>
                    <a:gd name="connsiteX65" fmla="*/ 365284 w 476250"/>
                    <a:gd name="connsiteY65" fmla="*/ 491014 h 561975"/>
                    <a:gd name="connsiteX66" fmla="*/ 374809 w 476250"/>
                    <a:gd name="connsiteY66" fmla="*/ 500539 h 561975"/>
                    <a:gd name="connsiteX67" fmla="*/ 364331 w 476250"/>
                    <a:gd name="connsiteY67" fmla="*/ 511016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76250" h="561975">
                      <a:moveTo>
                        <a:pt x="421481" y="411956"/>
                      </a:moveTo>
                      <a:cubicBezTo>
                        <a:pt x="381476" y="411956"/>
                        <a:pt x="343376" y="391954"/>
                        <a:pt x="320516" y="359569"/>
                      </a:cubicBezTo>
                      <a:cubicBezTo>
                        <a:pt x="301466" y="332899"/>
                        <a:pt x="293846" y="299561"/>
                        <a:pt x="299561" y="267176"/>
                      </a:cubicBezTo>
                      <a:cubicBezTo>
                        <a:pt x="305276" y="233839"/>
                        <a:pt x="323374" y="205264"/>
                        <a:pt x="350996" y="186214"/>
                      </a:cubicBezTo>
                      <a:cubicBezTo>
                        <a:pt x="371951" y="170974"/>
                        <a:pt x="396716" y="163354"/>
                        <a:pt x="422434" y="163354"/>
                      </a:cubicBezTo>
                      <a:cubicBezTo>
                        <a:pt x="441484" y="163354"/>
                        <a:pt x="460534" y="168116"/>
                        <a:pt x="477679" y="176689"/>
                      </a:cubicBezTo>
                      <a:lnTo>
                        <a:pt x="477679" y="38576"/>
                      </a:lnTo>
                      <a:cubicBezTo>
                        <a:pt x="477679" y="21431"/>
                        <a:pt x="463391" y="7144"/>
                        <a:pt x="446246" y="7144"/>
                      </a:cubicBezTo>
                      <a:lnTo>
                        <a:pt x="38576" y="7144"/>
                      </a:lnTo>
                      <a:cubicBezTo>
                        <a:pt x="21431" y="7144"/>
                        <a:pt x="7144" y="21431"/>
                        <a:pt x="7144" y="38576"/>
                      </a:cubicBezTo>
                      <a:lnTo>
                        <a:pt x="7144" y="526256"/>
                      </a:lnTo>
                      <a:cubicBezTo>
                        <a:pt x="7144" y="543401"/>
                        <a:pt x="21431" y="557689"/>
                        <a:pt x="38576" y="557689"/>
                      </a:cubicBezTo>
                      <a:lnTo>
                        <a:pt x="446246" y="557689"/>
                      </a:lnTo>
                      <a:cubicBezTo>
                        <a:pt x="463391" y="557689"/>
                        <a:pt x="477679" y="543401"/>
                        <a:pt x="477679" y="526256"/>
                      </a:cubicBezTo>
                      <a:lnTo>
                        <a:pt x="477679" y="469106"/>
                      </a:lnTo>
                      <a:cubicBezTo>
                        <a:pt x="463391" y="446246"/>
                        <a:pt x="447199" y="410051"/>
                        <a:pt x="447199" y="409099"/>
                      </a:cubicBezTo>
                      <a:cubicBezTo>
                        <a:pt x="438626" y="411004"/>
                        <a:pt x="430054" y="411956"/>
                        <a:pt x="421481" y="411956"/>
                      </a:cubicBezTo>
                      <a:close/>
                      <a:moveTo>
                        <a:pt x="302419" y="364331"/>
                      </a:moveTo>
                      <a:cubicBezTo>
                        <a:pt x="307181" y="364331"/>
                        <a:pt x="311944" y="369094"/>
                        <a:pt x="311944" y="373856"/>
                      </a:cubicBezTo>
                      <a:lnTo>
                        <a:pt x="311944" y="420529"/>
                      </a:lnTo>
                      <a:cubicBezTo>
                        <a:pt x="311944" y="425291"/>
                        <a:pt x="308134" y="430054"/>
                        <a:pt x="302419" y="430054"/>
                      </a:cubicBezTo>
                      <a:cubicBezTo>
                        <a:pt x="297656" y="430054"/>
                        <a:pt x="292894" y="425291"/>
                        <a:pt x="292894" y="420529"/>
                      </a:cubicBezTo>
                      <a:lnTo>
                        <a:pt x="292894" y="396716"/>
                      </a:lnTo>
                      <a:lnTo>
                        <a:pt x="244316" y="445294"/>
                      </a:lnTo>
                      <a:cubicBezTo>
                        <a:pt x="240506" y="449104"/>
                        <a:pt x="234791" y="449104"/>
                        <a:pt x="230981" y="445294"/>
                      </a:cubicBezTo>
                      <a:lnTo>
                        <a:pt x="192881" y="407194"/>
                      </a:lnTo>
                      <a:lnTo>
                        <a:pt x="145256" y="454819"/>
                      </a:lnTo>
                      <a:cubicBezTo>
                        <a:pt x="141446" y="458629"/>
                        <a:pt x="135731" y="458629"/>
                        <a:pt x="131921" y="454819"/>
                      </a:cubicBezTo>
                      <a:cubicBezTo>
                        <a:pt x="128111" y="451009"/>
                        <a:pt x="128111" y="445294"/>
                        <a:pt x="131921" y="441484"/>
                      </a:cubicBezTo>
                      <a:lnTo>
                        <a:pt x="186214" y="387191"/>
                      </a:lnTo>
                      <a:cubicBezTo>
                        <a:pt x="190024" y="383381"/>
                        <a:pt x="195739" y="383381"/>
                        <a:pt x="199549" y="387191"/>
                      </a:cubicBezTo>
                      <a:lnTo>
                        <a:pt x="237649" y="425291"/>
                      </a:lnTo>
                      <a:lnTo>
                        <a:pt x="279559" y="383381"/>
                      </a:lnTo>
                      <a:lnTo>
                        <a:pt x="255746" y="383381"/>
                      </a:lnTo>
                      <a:cubicBezTo>
                        <a:pt x="250031" y="383381"/>
                        <a:pt x="246221" y="378619"/>
                        <a:pt x="246221" y="373856"/>
                      </a:cubicBezTo>
                      <a:cubicBezTo>
                        <a:pt x="246221" y="369094"/>
                        <a:pt x="250031" y="364331"/>
                        <a:pt x="255746" y="364331"/>
                      </a:cubicBezTo>
                      <a:lnTo>
                        <a:pt x="302419" y="364331"/>
                      </a:lnTo>
                      <a:close/>
                      <a:moveTo>
                        <a:pt x="77629" y="76676"/>
                      </a:moveTo>
                      <a:lnTo>
                        <a:pt x="301466" y="76676"/>
                      </a:lnTo>
                      <a:cubicBezTo>
                        <a:pt x="307181" y="76676"/>
                        <a:pt x="310991" y="80486"/>
                        <a:pt x="310991" y="86201"/>
                      </a:cubicBezTo>
                      <a:cubicBezTo>
                        <a:pt x="310991" y="91916"/>
                        <a:pt x="307181" y="95726"/>
                        <a:pt x="301466" y="95726"/>
                      </a:cubicBezTo>
                      <a:lnTo>
                        <a:pt x="77629" y="95726"/>
                      </a:lnTo>
                      <a:cubicBezTo>
                        <a:pt x="72866" y="95726"/>
                        <a:pt x="68104" y="91916"/>
                        <a:pt x="68104" y="86201"/>
                      </a:cubicBezTo>
                      <a:cubicBezTo>
                        <a:pt x="68104" y="81439"/>
                        <a:pt x="71914" y="76676"/>
                        <a:pt x="77629" y="76676"/>
                      </a:cubicBezTo>
                      <a:close/>
                      <a:moveTo>
                        <a:pt x="77629" y="142399"/>
                      </a:moveTo>
                      <a:lnTo>
                        <a:pt x="408146" y="142399"/>
                      </a:lnTo>
                      <a:cubicBezTo>
                        <a:pt x="413861" y="142399"/>
                        <a:pt x="417671" y="147161"/>
                        <a:pt x="417671" y="151924"/>
                      </a:cubicBezTo>
                      <a:cubicBezTo>
                        <a:pt x="417671" y="157639"/>
                        <a:pt x="413861" y="161449"/>
                        <a:pt x="408146" y="161449"/>
                      </a:cubicBezTo>
                      <a:lnTo>
                        <a:pt x="77629" y="161449"/>
                      </a:lnTo>
                      <a:cubicBezTo>
                        <a:pt x="72866" y="161449"/>
                        <a:pt x="68104" y="157639"/>
                        <a:pt x="68104" y="151924"/>
                      </a:cubicBezTo>
                      <a:cubicBezTo>
                        <a:pt x="68104" y="146209"/>
                        <a:pt x="71914" y="142399"/>
                        <a:pt x="77629" y="142399"/>
                      </a:cubicBezTo>
                      <a:close/>
                      <a:moveTo>
                        <a:pt x="77629" y="208121"/>
                      </a:moveTo>
                      <a:lnTo>
                        <a:pt x="235744" y="208121"/>
                      </a:lnTo>
                      <a:cubicBezTo>
                        <a:pt x="240506" y="208121"/>
                        <a:pt x="245269" y="212884"/>
                        <a:pt x="245269" y="217646"/>
                      </a:cubicBezTo>
                      <a:cubicBezTo>
                        <a:pt x="245269" y="223361"/>
                        <a:pt x="240506" y="227171"/>
                        <a:pt x="235744" y="227171"/>
                      </a:cubicBezTo>
                      <a:lnTo>
                        <a:pt x="77629" y="227171"/>
                      </a:lnTo>
                      <a:cubicBezTo>
                        <a:pt x="72866" y="227171"/>
                        <a:pt x="68104" y="223361"/>
                        <a:pt x="68104" y="217646"/>
                      </a:cubicBezTo>
                      <a:cubicBezTo>
                        <a:pt x="68104" y="211931"/>
                        <a:pt x="71914" y="208121"/>
                        <a:pt x="77629" y="208121"/>
                      </a:cubicBezTo>
                      <a:close/>
                      <a:moveTo>
                        <a:pt x="364331" y="511016"/>
                      </a:moveTo>
                      <a:lnTo>
                        <a:pt x="77629" y="511016"/>
                      </a:lnTo>
                      <a:cubicBezTo>
                        <a:pt x="72866" y="511016"/>
                        <a:pt x="68104" y="506254"/>
                        <a:pt x="68104" y="501491"/>
                      </a:cubicBezTo>
                      <a:lnTo>
                        <a:pt x="68104" y="276701"/>
                      </a:lnTo>
                      <a:cubicBezTo>
                        <a:pt x="68104" y="271939"/>
                        <a:pt x="72866" y="267176"/>
                        <a:pt x="77629" y="267176"/>
                      </a:cubicBezTo>
                      <a:cubicBezTo>
                        <a:pt x="82391" y="267176"/>
                        <a:pt x="87154" y="271939"/>
                        <a:pt x="87154" y="276701"/>
                      </a:cubicBezTo>
                      <a:lnTo>
                        <a:pt x="87154" y="491014"/>
                      </a:lnTo>
                      <a:lnTo>
                        <a:pt x="365284" y="491014"/>
                      </a:lnTo>
                      <a:cubicBezTo>
                        <a:pt x="370046" y="491014"/>
                        <a:pt x="374809" y="494824"/>
                        <a:pt x="374809" y="500539"/>
                      </a:cubicBezTo>
                      <a:cubicBezTo>
                        <a:pt x="373856" y="506254"/>
                        <a:pt x="370046" y="511016"/>
                        <a:pt x="364331" y="511016"/>
                      </a:cubicBezTo>
                      <a:close/>
                    </a:path>
                  </a:pathLst>
                </a:custGeom>
                <a:solidFill>
                  <a:schemeClr val="accent2"/>
                </a:solid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grpSp>
              <p:nvGrpSpPr>
                <p:cNvPr id="116" name="Group 115">
                  <a:extLst>
                    <a:ext uri="{FF2B5EF4-FFF2-40B4-BE49-F238E27FC236}">
                      <a16:creationId xmlns:a16="http://schemas.microsoft.com/office/drawing/2014/main" id="{55F3C347-5492-476C-94CC-2F198BCDFDFB}"/>
                    </a:ext>
                  </a:extLst>
                </p:cNvPr>
                <p:cNvGrpSpPr/>
                <p:nvPr/>
              </p:nvGrpSpPr>
              <p:grpSpPr>
                <a:xfrm>
                  <a:off x="2989472" y="6866067"/>
                  <a:ext cx="619125" cy="571500"/>
                  <a:chOff x="2989472" y="6866067"/>
                  <a:chExt cx="619125" cy="571500"/>
                </a:xfrm>
              </p:grpSpPr>
              <p:sp>
                <p:nvSpPr>
                  <p:cNvPr id="117" name="Freeform: Shape 116">
                    <a:extLst>
                      <a:ext uri="{FF2B5EF4-FFF2-40B4-BE49-F238E27FC236}">
                        <a16:creationId xmlns:a16="http://schemas.microsoft.com/office/drawing/2014/main" id="{6EB762A8-CA77-40F5-BEFB-A893B54BD332}"/>
                      </a:ext>
                    </a:extLst>
                  </p:cNvPr>
                  <p:cNvSpPr/>
                  <p:nvPr/>
                </p:nvSpPr>
                <p:spPr>
                  <a:xfrm>
                    <a:off x="2989472" y="6866067"/>
                    <a:ext cx="476250" cy="571500"/>
                  </a:xfrm>
                  <a:custGeom>
                    <a:avLst/>
                    <a:gdLst>
                      <a:gd name="connsiteX0" fmla="*/ 477679 w 476250"/>
                      <a:gd name="connsiteY0" fmla="*/ 47149 h 571500"/>
                      <a:gd name="connsiteX1" fmla="*/ 477679 w 476250"/>
                      <a:gd name="connsiteY1" fmla="*/ 38576 h 571500"/>
                      <a:gd name="connsiteX2" fmla="*/ 446246 w 476250"/>
                      <a:gd name="connsiteY2" fmla="*/ 7144 h 571500"/>
                      <a:gd name="connsiteX3" fmla="*/ 38576 w 476250"/>
                      <a:gd name="connsiteY3" fmla="*/ 7144 h 571500"/>
                      <a:gd name="connsiteX4" fmla="*/ 7144 w 476250"/>
                      <a:gd name="connsiteY4" fmla="*/ 38576 h 571500"/>
                      <a:gd name="connsiteX5" fmla="*/ 7144 w 476250"/>
                      <a:gd name="connsiteY5" fmla="*/ 538639 h 571500"/>
                      <a:gd name="connsiteX6" fmla="*/ 34766 w 476250"/>
                      <a:gd name="connsiteY6" fmla="*/ 570071 h 571500"/>
                      <a:gd name="connsiteX7" fmla="*/ 34766 w 476250"/>
                      <a:gd name="connsiteY7" fmla="*/ 97631 h 571500"/>
                      <a:gd name="connsiteX8" fmla="*/ 85249 w 476250"/>
                      <a:gd name="connsiteY8" fmla="*/ 47149 h 571500"/>
                      <a:gd name="connsiteX9" fmla="*/ 477679 w 476250"/>
                      <a:gd name="connsiteY9" fmla="*/ 47149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250" h="571500">
                        <a:moveTo>
                          <a:pt x="477679" y="47149"/>
                        </a:moveTo>
                        <a:lnTo>
                          <a:pt x="477679" y="38576"/>
                        </a:lnTo>
                        <a:cubicBezTo>
                          <a:pt x="477679" y="21431"/>
                          <a:pt x="463391" y="7144"/>
                          <a:pt x="446246" y="7144"/>
                        </a:cubicBezTo>
                        <a:lnTo>
                          <a:pt x="38576" y="7144"/>
                        </a:lnTo>
                        <a:cubicBezTo>
                          <a:pt x="21431" y="7144"/>
                          <a:pt x="7144" y="21431"/>
                          <a:pt x="7144" y="38576"/>
                        </a:cubicBezTo>
                        <a:lnTo>
                          <a:pt x="7144" y="538639"/>
                        </a:lnTo>
                        <a:cubicBezTo>
                          <a:pt x="7144" y="554831"/>
                          <a:pt x="19526" y="568166"/>
                          <a:pt x="34766" y="570071"/>
                        </a:cubicBezTo>
                        <a:lnTo>
                          <a:pt x="34766" y="97631"/>
                        </a:lnTo>
                        <a:cubicBezTo>
                          <a:pt x="34766" y="70009"/>
                          <a:pt x="57626" y="47149"/>
                          <a:pt x="85249" y="47149"/>
                        </a:cubicBezTo>
                        <a:lnTo>
                          <a:pt x="477679" y="47149"/>
                        </a:lnTo>
                        <a:close/>
                      </a:path>
                    </a:pathLst>
                  </a:custGeom>
                  <a:solidFill>
                    <a:schemeClr val="bg1"/>
                  </a:solid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90F0951E-A2C7-4024-A33A-2D0AAB5EB8DC}"/>
                      </a:ext>
                    </a:extLst>
                  </p:cNvPr>
                  <p:cNvSpPr/>
                  <p:nvPr/>
                </p:nvSpPr>
                <p:spPr>
                  <a:xfrm>
                    <a:off x="3494297" y="7285167"/>
                    <a:ext cx="114300" cy="123825"/>
                  </a:xfrm>
                  <a:custGeom>
                    <a:avLst/>
                    <a:gdLst>
                      <a:gd name="connsiteX0" fmla="*/ 101441 w 114300"/>
                      <a:gd name="connsiteY0" fmla="*/ 52864 h 123825"/>
                      <a:gd name="connsiteX1" fmla="*/ 58579 w 114300"/>
                      <a:gd name="connsiteY1" fmla="*/ 7144 h 123825"/>
                      <a:gd name="connsiteX2" fmla="*/ 34766 w 114300"/>
                      <a:gd name="connsiteY2" fmla="*/ 29051 h 123825"/>
                      <a:gd name="connsiteX3" fmla="*/ 33814 w 114300"/>
                      <a:gd name="connsiteY3" fmla="*/ 30004 h 123825"/>
                      <a:gd name="connsiteX4" fmla="*/ 7144 w 114300"/>
                      <a:gd name="connsiteY4" fmla="*/ 43339 h 123825"/>
                      <a:gd name="connsiteX5" fmla="*/ 38576 w 114300"/>
                      <a:gd name="connsiteY5" fmla="*/ 103346 h 123825"/>
                      <a:gd name="connsiteX6" fmla="*/ 94774 w 114300"/>
                      <a:gd name="connsiteY6" fmla="*/ 112871 h 123825"/>
                      <a:gd name="connsiteX7" fmla="*/ 101441 w 114300"/>
                      <a:gd name="connsiteY7" fmla="*/ 5286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123825">
                        <a:moveTo>
                          <a:pt x="101441" y="52864"/>
                        </a:moveTo>
                        <a:cubicBezTo>
                          <a:pt x="93821" y="43339"/>
                          <a:pt x="76676" y="24289"/>
                          <a:pt x="58579" y="7144"/>
                        </a:cubicBezTo>
                        <a:cubicBezTo>
                          <a:pt x="51911" y="14764"/>
                          <a:pt x="44291" y="22384"/>
                          <a:pt x="34766" y="29051"/>
                        </a:cubicBezTo>
                        <a:lnTo>
                          <a:pt x="33814" y="30004"/>
                        </a:lnTo>
                        <a:cubicBezTo>
                          <a:pt x="25241" y="35719"/>
                          <a:pt x="16669" y="40481"/>
                          <a:pt x="7144" y="43339"/>
                        </a:cubicBezTo>
                        <a:cubicBezTo>
                          <a:pt x="18574" y="68104"/>
                          <a:pt x="31909" y="93821"/>
                          <a:pt x="38576" y="103346"/>
                        </a:cubicBezTo>
                        <a:cubicBezTo>
                          <a:pt x="51911" y="121444"/>
                          <a:pt x="77629" y="126206"/>
                          <a:pt x="94774" y="112871"/>
                        </a:cubicBezTo>
                        <a:cubicBezTo>
                          <a:pt x="112871" y="100489"/>
                          <a:pt x="118586" y="74771"/>
                          <a:pt x="101441" y="52864"/>
                        </a:cubicBezTo>
                        <a:close/>
                      </a:path>
                    </a:pathLst>
                  </a:custGeom>
                  <a:solidFill>
                    <a:schemeClr val="bg1"/>
                  </a:solid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D5D0518C-DEDE-42A6-A2EA-398CCEDE5726}"/>
                      </a:ext>
                    </a:extLst>
                  </p:cNvPr>
                  <p:cNvSpPr/>
                  <p:nvPr/>
                </p:nvSpPr>
                <p:spPr>
                  <a:xfrm>
                    <a:off x="3345670" y="7100402"/>
                    <a:ext cx="219075" cy="219075"/>
                  </a:xfrm>
                  <a:custGeom>
                    <a:avLst/>
                    <a:gdLst>
                      <a:gd name="connsiteX0" fmla="*/ 51949 w 219075"/>
                      <a:gd name="connsiteY0" fmla="*/ 26174 h 219075"/>
                      <a:gd name="connsiteX1" fmla="*/ 26231 w 219075"/>
                      <a:gd name="connsiteY1" fmla="*/ 172859 h 219075"/>
                      <a:gd name="connsiteX2" fmla="*/ 172916 w 219075"/>
                      <a:gd name="connsiteY2" fmla="*/ 198577 h 219075"/>
                      <a:gd name="connsiteX3" fmla="*/ 172916 w 219075"/>
                      <a:gd name="connsiteY3" fmla="*/ 198577 h 219075"/>
                      <a:gd name="connsiteX4" fmla="*/ 217684 w 219075"/>
                      <a:gd name="connsiteY4" fmla="*/ 107137 h 219075"/>
                      <a:gd name="connsiteX5" fmla="*/ 51949 w 219075"/>
                      <a:gd name="connsiteY5" fmla="*/ 26174 h 219075"/>
                      <a:gd name="connsiteX6" fmla="*/ 198634 w 219075"/>
                      <a:gd name="connsiteY6" fmla="*/ 108089 h 219075"/>
                      <a:gd name="connsiteX7" fmla="*/ 162439 w 219075"/>
                      <a:gd name="connsiteY7" fmla="*/ 183337 h 219075"/>
                      <a:gd name="connsiteX8" fmla="*/ 42424 w 219075"/>
                      <a:gd name="connsiteY8" fmla="*/ 162382 h 219075"/>
                      <a:gd name="connsiteX9" fmla="*/ 63379 w 219075"/>
                      <a:gd name="connsiteY9" fmla="*/ 42367 h 219075"/>
                      <a:gd name="connsiteX10" fmla="*/ 198634 w 219075"/>
                      <a:gd name="connsiteY10" fmla="*/ 108089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075" h="219075">
                        <a:moveTo>
                          <a:pt x="51949" y="26174"/>
                        </a:moveTo>
                        <a:cubicBezTo>
                          <a:pt x="4324" y="59512"/>
                          <a:pt x="-7106" y="125234"/>
                          <a:pt x="26231" y="172859"/>
                        </a:cubicBezTo>
                        <a:cubicBezTo>
                          <a:pt x="59569" y="220484"/>
                          <a:pt x="124339" y="231914"/>
                          <a:pt x="172916" y="198577"/>
                        </a:cubicBezTo>
                        <a:cubicBezTo>
                          <a:pt x="172916" y="198577"/>
                          <a:pt x="172916" y="198577"/>
                          <a:pt x="172916" y="198577"/>
                        </a:cubicBezTo>
                        <a:cubicBezTo>
                          <a:pt x="202444" y="177622"/>
                          <a:pt x="219589" y="143332"/>
                          <a:pt x="217684" y="107137"/>
                        </a:cubicBezTo>
                        <a:cubicBezTo>
                          <a:pt x="212921" y="23317"/>
                          <a:pt x="118624" y="-20498"/>
                          <a:pt x="51949" y="26174"/>
                        </a:cubicBezTo>
                        <a:close/>
                        <a:moveTo>
                          <a:pt x="198634" y="108089"/>
                        </a:moveTo>
                        <a:cubicBezTo>
                          <a:pt x="200539" y="137617"/>
                          <a:pt x="187204" y="166192"/>
                          <a:pt x="162439" y="183337"/>
                        </a:cubicBezTo>
                        <a:cubicBezTo>
                          <a:pt x="122434" y="210959"/>
                          <a:pt x="70046" y="201434"/>
                          <a:pt x="42424" y="162382"/>
                        </a:cubicBezTo>
                        <a:cubicBezTo>
                          <a:pt x="14801" y="123329"/>
                          <a:pt x="24326" y="69989"/>
                          <a:pt x="63379" y="42367"/>
                        </a:cubicBezTo>
                        <a:cubicBezTo>
                          <a:pt x="117671" y="3314"/>
                          <a:pt x="194824" y="39509"/>
                          <a:pt x="198634" y="108089"/>
                        </a:cubicBezTo>
                        <a:close/>
                      </a:path>
                    </a:pathLst>
                  </a:custGeom>
                  <a:solidFill>
                    <a:schemeClr val="bg1"/>
                  </a:solid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grpSp>
          </p:grpSp>
        </p:grpSp>
      </p:grpSp>
    </p:spTree>
    <p:extLst>
      <p:ext uri="{BB962C8B-B14F-4D97-AF65-F5344CB8AC3E}">
        <p14:creationId xmlns:p14="http://schemas.microsoft.com/office/powerpoint/2010/main" val="354380580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81AA37-278E-488D-A921-67054D632219}"/>
              </a:ext>
            </a:extLst>
          </p:cNvPr>
          <p:cNvSpPr>
            <a:spLocks noGrp="1"/>
          </p:cNvSpPr>
          <p:nvPr>
            <p:ph type="title"/>
          </p:nvPr>
        </p:nvSpPr>
        <p:spPr/>
        <p:txBody>
          <a:bodyPr/>
          <a:lstStyle/>
          <a:p>
            <a:r>
              <a:rPr lang="en-US"/>
              <a:t>Capacity Report</a:t>
            </a:r>
          </a:p>
        </p:txBody>
      </p:sp>
      <p:pic>
        <p:nvPicPr>
          <p:cNvPr id="4" name="Picture Placeholder 8" descr="A screenshot of a social media post&#10;&#10;Description automatically generated">
            <a:extLst>
              <a:ext uri="{FF2B5EF4-FFF2-40B4-BE49-F238E27FC236}">
                <a16:creationId xmlns:a16="http://schemas.microsoft.com/office/drawing/2014/main" id="{6D22F5BA-84C2-4B39-A10A-F67ED518D74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51324" y="845820"/>
            <a:ext cx="7641352" cy="4297680"/>
          </a:xfrm>
          <a:prstGeom prst="rect">
            <a:avLst/>
          </a:prstGeom>
          <a:ln>
            <a:solidFill>
              <a:schemeClr val="tx1"/>
            </a:solidFill>
          </a:ln>
        </p:spPr>
      </p:pic>
    </p:spTree>
    <p:extLst>
      <p:ext uri="{BB962C8B-B14F-4D97-AF65-F5344CB8AC3E}">
        <p14:creationId xmlns:p14="http://schemas.microsoft.com/office/powerpoint/2010/main" val="300192749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6102C92-8909-441E-A366-1167498AB373}"/>
              </a:ext>
            </a:extLst>
          </p:cNvPr>
          <p:cNvSpPr>
            <a:spLocks noGrp="1"/>
          </p:cNvSpPr>
          <p:nvPr>
            <p:ph idx="1"/>
          </p:nvPr>
        </p:nvSpPr>
        <p:spPr>
          <a:xfrm>
            <a:off x="228600" y="1005841"/>
            <a:ext cx="8686800" cy="1335750"/>
          </a:xfrm>
        </p:spPr>
        <p:txBody>
          <a:bodyPr/>
          <a:lstStyle/>
          <a:p>
            <a:r>
              <a:rPr lang="en-US"/>
              <a:t>Analytics – see what’s happening</a:t>
            </a:r>
          </a:p>
          <a:p>
            <a:endParaRPr lang="en-US"/>
          </a:p>
          <a:p>
            <a:r>
              <a:rPr lang="en-US"/>
              <a:t>Auditing – drill into details of what’s happened</a:t>
            </a:r>
          </a:p>
        </p:txBody>
      </p:sp>
      <p:sp>
        <p:nvSpPr>
          <p:cNvPr id="4" name="Title 3">
            <a:extLst>
              <a:ext uri="{FF2B5EF4-FFF2-40B4-BE49-F238E27FC236}">
                <a16:creationId xmlns:a16="http://schemas.microsoft.com/office/drawing/2014/main" id="{B1007329-0E6E-4F0B-8F0B-E1B36E959562}"/>
              </a:ext>
            </a:extLst>
          </p:cNvPr>
          <p:cNvSpPr>
            <a:spLocks noGrp="1"/>
          </p:cNvSpPr>
          <p:nvPr>
            <p:ph type="title"/>
          </p:nvPr>
        </p:nvSpPr>
        <p:spPr/>
        <p:txBody>
          <a:bodyPr/>
          <a:lstStyle/>
          <a:p>
            <a:r>
              <a:rPr lang="en-US"/>
              <a:t>What we plan to cover</a:t>
            </a:r>
          </a:p>
        </p:txBody>
      </p:sp>
    </p:spTree>
    <p:extLst>
      <p:ext uri="{BB962C8B-B14F-4D97-AF65-F5344CB8AC3E}">
        <p14:creationId xmlns:p14="http://schemas.microsoft.com/office/powerpoint/2010/main" val="37791223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395C15-F2EF-4CC4-B756-CA0E67F9B1C0}"/>
              </a:ext>
            </a:extLst>
          </p:cNvPr>
          <p:cNvSpPr>
            <a:spLocks noGrp="1"/>
          </p:cNvSpPr>
          <p:nvPr>
            <p:ph type="title"/>
          </p:nvPr>
        </p:nvSpPr>
        <p:spPr/>
        <p:txBody>
          <a:bodyPr/>
          <a:lstStyle/>
          <a:p>
            <a:r>
              <a:rPr lang="en-US" dirty="0"/>
              <a:t>Power Apps Analytics </a:t>
            </a:r>
          </a:p>
        </p:txBody>
      </p:sp>
      <p:pic>
        <p:nvPicPr>
          <p:cNvPr id="5" name="Picture 4" descr="A screenshot of a cell phone&#10;&#10;Description automatically generated">
            <a:extLst>
              <a:ext uri="{FF2B5EF4-FFF2-40B4-BE49-F238E27FC236}">
                <a16:creationId xmlns:a16="http://schemas.microsoft.com/office/drawing/2014/main" id="{BE3A625C-13FA-4F9D-B049-2876F38773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942145"/>
            <a:ext cx="6082566" cy="4049729"/>
          </a:xfrm>
          <a:prstGeom prst="rect">
            <a:avLst/>
          </a:prstGeom>
          <a:ln>
            <a:solidFill>
              <a:schemeClr val="tx1"/>
            </a:solidFill>
          </a:ln>
        </p:spPr>
      </p:pic>
      <p:sp>
        <p:nvSpPr>
          <p:cNvPr id="6" name="Rectangle 5">
            <a:extLst>
              <a:ext uri="{FF2B5EF4-FFF2-40B4-BE49-F238E27FC236}">
                <a16:creationId xmlns:a16="http://schemas.microsoft.com/office/drawing/2014/main" id="{D6A354A2-C018-42D3-A221-12DC313C3D73}"/>
              </a:ext>
            </a:extLst>
          </p:cNvPr>
          <p:cNvSpPr/>
          <p:nvPr/>
        </p:nvSpPr>
        <p:spPr bwMode="auto">
          <a:xfrm>
            <a:off x="6732240" y="1275606"/>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Usage </a:t>
            </a:r>
          </a:p>
        </p:txBody>
      </p:sp>
      <p:sp>
        <p:nvSpPr>
          <p:cNvPr id="7" name="Rectangle 6">
            <a:extLst>
              <a:ext uri="{FF2B5EF4-FFF2-40B4-BE49-F238E27FC236}">
                <a16:creationId xmlns:a16="http://schemas.microsoft.com/office/drawing/2014/main" id="{942356AA-564D-40E1-8311-41EFC8EE6A91}"/>
              </a:ext>
            </a:extLst>
          </p:cNvPr>
          <p:cNvSpPr/>
          <p:nvPr/>
        </p:nvSpPr>
        <p:spPr bwMode="auto">
          <a:xfrm>
            <a:off x="6732240" y="1995686"/>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Location</a:t>
            </a:r>
          </a:p>
        </p:txBody>
      </p:sp>
      <p:sp>
        <p:nvSpPr>
          <p:cNvPr id="8" name="Rectangle 7">
            <a:extLst>
              <a:ext uri="{FF2B5EF4-FFF2-40B4-BE49-F238E27FC236}">
                <a16:creationId xmlns:a16="http://schemas.microsoft.com/office/drawing/2014/main" id="{C2E4765E-F8A4-4D1D-863D-C72ABDFB1ED1}"/>
              </a:ext>
            </a:extLst>
          </p:cNvPr>
          <p:cNvSpPr/>
          <p:nvPr/>
        </p:nvSpPr>
        <p:spPr bwMode="auto">
          <a:xfrm>
            <a:off x="6732240" y="2714981"/>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Toast Errors</a:t>
            </a:r>
          </a:p>
        </p:txBody>
      </p:sp>
      <p:sp>
        <p:nvSpPr>
          <p:cNvPr id="9" name="Rectangle 8">
            <a:extLst>
              <a:ext uri="{FF2B5EF4-FFF2-40B4-BE49-F238E27FC236}">
                <a16:creationId xmlns:a16="http://schemas.microsoft.com/office/drawing/2014/main" id="{38E05091-5A6D-496C-B60D-1C7DCD0EB51F}"/>
              </a:ext>
            </a:extLst>
          </p:cNvPr>
          <p:cNvSpPr/>
          <p:nvPr/>
        </p:nvSpPr>
        <p:spPr bwMode="auto">
          <a:xfrm>
            <a:off x="6741328" y="3507854"/>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Service Performance</a:t>
            </a:r>
          </a:p>
        </p:txBody>
      </p:sp>
    </p:spTree>
    <p:extLst>
      <p:ext uri="{BB962C8B-B14F-4D97-AF65-F5344CB8AC3E}">
        <p14:creationId xmlns:p14="http://schemas.microsoft.com/office/powerpoint/2010/main" val="328780046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AA8B1B-A28E-44F2-AA6D-C7BB0F316A52}"/>
              </a:ext>
            </a:extLst>
          </p:cNvPr>
          <p:cNvSpPr>
            <a:spLocks noGrp="1"/>
          </p:cNvSpPr>
          <p:nvPr>
            <p:ph type="title"/>
          </p:nvPr>
        </p:nvSpPr>
        <p:spPr/>
        <p:txBody>
          <a:bodyPr/>
          <a:lstStyle/>
          <a:p>
            <a:r>
              <a:rPr lang="en-US"/>
              <a:t>CDS Analytics</a:t>
            </a:r>
          </a:p>
        </p:txBody>
      </p:sp>
      <p:pic>
        <p:nvPicPr>
          <p:cNvPr id="5" name="Picture 4" descr="A screenshot of a social media post&#10;&#10;Description automatically generated">
            <a:extLst>
              <a:ext uri="{FF2B5EF4-FFF2-40B4-BE49-F238E27FC236}">
                <a16:creationId xmlns:a16="http://schemas.microsoft.com/office/drawing/2014/main" id="{BDA34A78-AEF3-41FE-95D1-654F960AC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43558"/>
            <a:ext cx="5273198" cy="4240530"/>
          </a:xfrm>
          <a:prstGeom prst="rect">
            <a:avLst/>
          </a:prstGeom>
          <a:ln>
            <a:solidFill>
              <a:schemeClr val="tx1"/>
            </a:solidFill>
          </a:ln>
        </p:spPr>
      </p:pic>
      <p:sp>
        <p:nvSpPr>
          <p:cNvPr id="6" name="Rectangle 5">
            <a:extLst>
              <a:ext uri="{FF2B5EF4-FFF2-40B4-BE49-F238E27FC236}">
                <a16:creationId xmlns:a16="http://schemas.microsoft.com/office/drawing/2014/main" id="{5282E04F-C625-4E2F-BAE1-C12CD44B879F}"/>
              </a:ext>
            </a:extLst>
          </p:cNvPr>
          <p:cNvSpPr/>
          <p:nvPr/>
        </p:nvSpPr>
        <p:spPr bwMode="auto">
          <a:xfrm>
            <a:off x="6156176" y="636772"/>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Active users</a:t>
            </a:r>
          </a:p>
        </p:txBody>
      </p:sp>
      <p:sp>
        <p:nvSpPr>
          <p:cNvPr id="9" name="Rectangle 8">
            <a:extLst>
              <a:ext uri="{FF2B5EF4-FFF2-40B4-BE49-F238E27FC236}">
                <a16:creationId xmlns:a16="http://schemas.microsoft.com/office/drawing/2014/main" id="{276D4B74-DAC7-4559-824F-0ECD35EE0B76}"/>
              </a:ext>
            </a:extLst>
          </p:cNvPr>
          <p:cNvSpPr/>
          <p:nvPr/>
        </p:nvSpPr>
        <p:spPr bwMode="auto">
          <a:xfrm>
            <a:off x="6156176" y="1288634"/>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Mode of access </a:t>
            </a:r>
          </a:p>
        </p:txBody>
      </p:sp>
      <p:sp>
        <p:nvSpPr>
          <p:cNvPr id="10" name="Rectangle 9">
            <a:extLst>
              <a:ext uri="{FF2B5EF4-FFF2-40B4-BE49-F238E27FC236}">
                <a16:creationId xmlns:a16="http://schemas.microsoft.com/office/drawing/2014/main" id="{EDF75D6F-DE32-448E-B477-769B7CBDEB3A}"/>
              </a:ext>
            </a:extLst>
          </p:cNvPr>
          <p:cNvSpPr/>
          <p:nvPr/>
        </p:nvSpPr>
        <p:spPr bwMode="auto">
          <a:xfrm>
            <a:off x="6156176" y="1940496"/>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Content usage </a:t>
            </a:r>
          </a:p>
        </p:txBody>
      </p:sp>
      <p:sp>
        <p:nvSpPr>
          <p:cNvPr id="11" name="Rectangle 10">
            <a:extLst>
              <a:ext uri="{FF2B5EF4-FFF2-40B4-BE49-F238E27FC236}">
                <a16:creationId xmlns:a16="http://schemas.microsoft.com/office/drawing/2014/main" id="{98A9023F-365C-4312-8E93-EA2C1C49A64A}"/>
              </a:ext>
            </a:extLst>
          </p:cNvPr>
          <p:cNvSpPr/>
          <p:nvPr/>
        </p:nvSpPr>
        <p:spPr bwMode="auto">
          <a:xfrm>
            <a:off x="6156176" y="2592358"/>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System jobs </a:t>
            </a:r>
          </a:p>
        </p:txBody>
      </p:sp>
      <p:sp>
        <p:nvSpPr>
          <p:cNvPr id="12" name="Rectangle 11">
            <a:extLst>
              <a:ext uri="{FF2B5EF4-FFF2-40B4-BE49-F238E27FC236}">
                <a16:creationId xmlns:a16="http://schemas.microsoft.com/office/drawing/2014/main" id="{8A550CFE-3975-42E1-AE03-D571B0D0B10C}"/>
              </a:ext>
            </a:extLst>
          </p:cNvPr>
          <p:cNvSpPr/>
          <p:nvPr/>
        </p:nvSpPr>
        <p:spPr bwMode="auto">
          <a:xfrm>
            <a:off x="6156176" y="3244220"/>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Plug-ins </a:t>
            </a:r>
          </a:p>
        </p:txBody>
      </p:sp>
      <p:sp>
        <p:nvSpPr>
          <p:cNvPr id="13" name="Rectangle 12">
            <a:extLst>
              <a:ext uri="{FF2B5EF4-FFF2-40B4-BE49-F238E27FC236}">
                <a16:creationId xmlns:a16="http://schemas.microsoft.com/office/drawing/2014/main" id="{7A81DBCC-B063-4092-A42C-505F1A2D539E}"/>
              </a:ext>
            </a:extLst>
          </p:cNvPr>
          <p:cNvSpPr/>
          <p:nvPr/>
        </p:nvSpPr>
        <p:spPr bwMode="auto">
          <a:xfrm>
            <a:off x="6156176" y="3860636"/>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API calls </a:t>
            </a:r>
          </a:p>
        </p:txBody>
      </p:sp>
      <p:sp>
        <p:nvSpPr>
          <p:cNvPr id="14" name="Rectangle 13">
            <a:extLst>
              <a:ext uri="{FF2B5EF4-FFF2-40B4-BE49-F238E27FC236}">
                <a16:creationId xmlns:a16="http://schemas.microsoft.com/office/drawing/2014/main" id="{72E377C3-E628-4848-A601-AD08C174D7DB}"/>
              </a:ext>
            </a:extLst>
          </p:cNvPr>
          <p:cNvSpPr/>
          <p:nvPr/>
        </p:nvSpPr>
        <p:spPr bwMode="auto">
          <a:xfrm>
            <a:off x="6156176" y="4528994"/>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Mailbox usage </a:t>
            </a:r>
          </a:p>
        </p:txBody>
      </p:sp>
    </p:spTree>
    <p:extLst>
      <p:ext uri="{BB962C8B-B14F-4D97-AF65-F5344CB8AC3E}">
        <p14:creationId xmlns:p14="http://schemas.microsoft.com/office/powerpoint/2010/main" val="185173432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395C15-F2EF-4CC4-B756-CA0E67F9B1C0}"/>
              </a:ext>
            </a:extLst>
          </p:cNvPr>
          <p:cNvSpPr>
            <a:spLocks noGrp="1"/>
          </p:cNvSpPr>
          <p:nvPr>
            <p:ph type="title"/>
          </p:nvPr>
        </p:nvSpPr>
        <p:spPr/>
        <p:txBody>
          <a:bodyPr/>
          <a:lstStyle/>
          <a:p>
            <a:r>
              <a:rPr lang="en-US" dirty="0"/>
              <a:t>Power Automate Analytics </a:t>
            </a:r>
          </a:p>
        </p:txBody>
      </p:sp>
      <p:sp>
        <p:nvSpPr>
          <p:cNvPr id="6" name="Rectangle 5">
            <a:extLst>
              <a:ext uri="{FF2B5EF4-FFF2-40B4-BE49-F238E27FC236}">
                <a16:creationId xmlns:a16="http://schemas.microsoft.com/office/drawing/2014/main" id="{D6A354A2-C018-42D3-A221-12DC313C3D73}"/>
              </a:ext>
            </a:extLst>
          </p:cNvPr>
          <p:cNvSpPr/>
          <p:nvPr/>
        </p:nvSpPr>
        <p:spPr bwMode="auto">
          <a:xfrm>
            <a:off x="6732240" y="1275606"/>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Usage </a:t>
            </a:r>
          </a:p>
        </p:txBody>
      </p:sp>
      <p:sp>
        <p:nvSpPr>
          <p:cNvPr id="7" name="Rectangle 6">
            <a:extLst>
              <a:ext uri="{FF2B5EF4-FFF2-40B4-BE49-F238E27FC236}">
                <a16:creationId xmlns:a16="http://schemas.microsoft.com/office/drawing/2014/main" id="{942356AA-564D-40E1-8311-41EFC8EE6A91}"/>
              </a:ext>
            </a:extLst>
          </p:cNvPr>
          <p:cNvSpPr/>
          <p:nvPr/>
        </p:nvSpPr>
        <p:spPr bwMode="auto">
          <a:xfrm>
            <a:off x="6732240" y="1995686"/>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Created</a:t>
            </a:r>
          </a:p>
        </p:txBody>
      </p:sp>
      <p:sp>
        <p:nvSpPr>
          <p:cNvPr id="8" name="Rectangle 7">
            <a:extLst>
              <a:ext uri="{FF2B5EF4-FFF2-40B4-BE49-F238E27FC236}">
                <a16:creationId xmlns:a16="http://schemas.microsoft.com/office/drawing/2014/main" id="{C2E4765E-F8A4-4D1D-863D-C72ABDFB1ED1}"/>
              </a:ext>
            </a:extLst>
          </p:cNvPr>
          <p:cNvSpPr/>
          <p:nvPr/>
        </p:nvSpPr>
        <p:spPr bwMode="auto">
          <a:xfrm>
            <a:off x="6732240" y="2714981"/>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Errors</a:t>
            </a:r>
          </a:p>
        </p:txBody>
      </p:sp>
      <p:sp>
        <p:nvSpPr>
          <p:cNvPr id="9" name="Rectangle 8">
            <a:extLst>
              <a:ext uri="{FF2B5EF4-FFF2-40B4-BE49-F238E27FC236}">
                <a16:creationId xmlns:a16="http://schemas.microsoft.com/office/drawing/2014/main" id="{38E05091-5A6D-496C-B60D-1C7DCD0EB51F}"/>
              </a:ext>
            </a:extLst>
          </p:cNvPr>
          <p:cNvSpPr/>
          <p:nvPr/>
        </p:nvSpPr>
        <p:spPr bwMode="auto">
          <a:xfrm>
            <a:off x="6741328" y="3507854"/>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Shared</a:t>
            </a:r>
          </a:p>
        </p:txBody>
      </p:sp>
      <p:pic>
        <p:nvPicPr>
          <p:cNvPr id="4" name="Picture 3" descr="A screenshot of a social media post&#10;&#10;Description automatically generated">
            <a:extLst>
              <a:ext uri="{FF2B5EF4-FFF2-40B4-BE49-F238E27FC236}">
                <a16:creationId xmlns:a16="http://schemas.microsoft.com/office/drawing/2014/main" id="{0AED29DA-6F3B-46A8-BEC6-199D372DB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6" y="902970"/>
            <a:ext cx="6419897" cy="4314857"/>
          </a:xfrm>
          <a:prstGeom prst="rect">
            <a:avLst/>
          </a:prstGeom>
          <a:ln>
            <a:solidFill>
              <a:schemeClr val="tx1"/>
            </a:solidFill>
          </a:ln>
        </p:spPr>
      </p:pic>
    </p:spTree>
    <p:extLst>
      <p:ext uri="{BB962C8B-B14F-4D97-AF65-F5344CB8AC3E}">
        <p14:creationId xmlns:p14="http://schemas.microsoft.com/office/powerpoint/2010/main" val="1420114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en-US" dirty="0"/>
              <a:t>Logs &amp; analytics – see what’s happening</a:t>
            </a:r>
          </a:p>
        </p:txBody>
      </p:sp>
      <p:sp>
        <p:nvSpPr>
          <p:cNvPr id="3" name="Footer Placeholder 2">
            <a:extLst>
              <a:ext uri="{FF2B5EF4-FFF2-40B4-BE49-F238E27FC236}">
                <a16:creationId xmlns:a16="http://schemas.microsoft.com/office/drawing/2014/main" id="{0E1F14AF-B1BD-4117-9C99-3239E7CEF792}"/>
              </a:ext>
            </a:extLst>
          </p:cNvPr>
          <p:cNvSpPr>
            <a:spLocks noGrp="1"/>
          </p:cNvSpPr>
          <p:nvPr>
            <p:ph type="ftr" sz="quarter" idx="3"/>
          </p:nvPr>
        </p:nvSpPr>
        <p:spPr/>
        <p:txBody>
          <a:bodyPr/>
          <a:lstStyle/>
          <a:p>
            <a:pPr defTabSz="685800">
              <a:defRPr/>
            </a:pPr>
            <a:r>
              <a:rPr lang="en-US">
                <a:solidFill>
                  <a:srgbClr val="FFFFFF">
                    <a:lumMod val="65000"/>
                  </a:srgbClr>
                </a:solidFill>
                <a:latin typeface="Segoe UI"/>
              </a:rPr>
              <a:t>© Microsoft Corporation                                                                                  								                      Power Platform </a:t>
            </a:r>
          </a:p>
        </p:txBody>
      </p:sp>
      <p:grpSp>
        <p:nvGrpSpPr>
          <p:cNvPr id="4" name="Group 3">
            <a:extLst>
              <a:ext uri="{FF2B5EF4-FFF2-40B4-BE49-F238E27FC236}">
                <a16:creationId xmlns:a16="http://schemas.microsoft.com/office/drawing/2014/main" id="{FFDEDE99-3295-4BC0-A5D8-8AA7041A4793}"/>
              </a:ext>
            </a:extLst>
          </p:cNvPr>
          <p:cNvGrpSpPr/>
          <p:nvPr/>
        </p:nvGrpSpPr>
        <p:grpSpPr>
          <a:xfrm>
            <a:off x="4382521" y="747777"/>
            <a:ext cx="6217199" cy="4140596"/>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dirty="0">
                <a:solidFill>
                  <a:srgbClr val="3C3C41"/>
                </a:solidFill>
                <a:latin typeface="Segoe UI"/>
              </a:rPr>
              <a:t>Activity Logging integrated with Office Security and Compliance center for comprehensive logging across Microsoft services</a:t>
            </a:r>
            <a:r>
              <a:rPr lang="en-US" sz="1200" spc="-37" dirty="0">
                <a:solidFill>
                  <a:srgbClr val="3C3C41"/>
                </a:solidFill>
                <a:latin typeface="Segoe UI"/>
              </a:rPr>
              <a:t>.</a:t>
            </a:r>
          </a:p>
          <a:p>
            <a:pPr lvl="1">
              <a:spcBef>
                <a:spcPts val="900"/>
              </a:spcBef>
              <a:spcAft>
                <a:spcPts val="900"/>
              </a:spcAft>
            </a:pPr>
            <a:r>
              <a:rPr lang="en-US" sz="1178" dirty="0">
                <a:solidFill>
                  <a:srgbClr val="3C3C41"/>
                </a:solidFill>
                <a:latin typeface="Segoe UI"/>
              </a:rPr>
              <a:t>The audit records are stored in Office 365 Security and Compliance center</a:t>
            </a:r>
            <a:r>
              <a:rPr lang="en-US" sz="882" dirty="0">
                <a:solidFill>
                  <a:srgbClr val="3C3C41"/>
                </a:solidFill>
                <a:latin typeface="Segoe UI"/>
              </a:rPr>
              <a:t>. </a:t>
            </a:r>
            <a:br>
              <a:rPr lang="en-US" sz="882" dirty="0">
                <a:solidFill>
                  <a:srgbClr val="3C3C41"/>
                </a:solidFill>
                <a:latin typeface="Segoe UI"/>
              </a:rPr>
            </a:br>
            <a:r>
              <a:rPr lang="en-US" sz="882" dirty="0">
                <a:solidFill>
                  <a:srgbClr val="3C3C41"/>
                </a:solidFill>
                <a:latin typeface="Segoe UI"/>
              </a:rPr>
              <a:t>Must have an Office 365 E3 or greater license</a:t>
            </a:r>
            <a:br>
              <a:rPr lang="en-US" sz="882" dirty="0">
                <a:solidFill>
                  <a:srgbClr val="3C3C41"/>
                </a:solidFill>
                <a:latin typeface="Segoe UI"/>
              </a:rPr>
            </a:br>
            <a:r>
              <a:rPr lang="en-US" sz="882" dirty="0">
                <a:solidFill>
                  <a:srgbClr val="3C3C41"/>
                </a:solidFill>
                <a:latin typeface="Segoe UI"/>
              </a:rPr>
              <a:t>Must enabled at the organization level</a:t>
            </a:r>
            <a:endParaRPr lang="en-US" sz="906" spc="-37" dirty="0">
              <a:solidFill>
                <a:srgbClr val="3C3C41"/>
              </a:solidFill>
              <a:latin typeface="Segoe UI"/>
            </a:endParaRPr>
          </a:p>
          <a:p>
            <a:pPr>
              <a:spcBef>
                <a:spcPts val="900"/>
              </a:spcBef>
              <a:spcAft>
                <a:spcPts val="900"/>
              </a:spcAft>
            </a:pPr>
            <a:r>
              <a:rPr lang="en-US" sz="1176" dirty="0">
                <a:solidFill>
                  <a:srgbClr val="3C3C41"/>
                </a:solidFill>
                <a:latin typeface="Segoe UI"/>
              </a:rPr>
              <a:t>Office provides an API to query this data, which is currently used by many SIEM vendors to use the Activity Logging data for reporting</a:t>
            </a:r>
          </a:p>
        </p:txBody>
      </p:sp>
      <p:graphicFrame>
        <p:nvGraphicFramePr>
          <p:cNvPr id="19" name="Table 15">
            <a:extLst>
              <a:ext uri="{FF2B5EF4-FFF2-40B4-BE49-F238E27FC236}">
                <a16:creationId xmlns:a16="http://schemas.microsoft.com/office/drawing/2014/main" id="{75240BBF-C006-4B1C-91CC-245A640AEF63}"/>
              </a:ext>
            </a:extLst>
          </p:cNvPr>
          <p:cNvGraphicFramePr>
            <a:graphicFrameLocks noGrp="1"/>
          </p:cNvGraphicFramePr>
          <p:nvPr/>
        </p:nvGraphicFramePr>
        <p:xfrm>
          <a:off x="5178829" y="1492531"/>
          <a:ext cx="3965172" cy="2738649"/>
        </p:xfrm>
        <a:graphic>
          <a:graphicData uri="http://schemas.openxmlformats.org/drawingml/2006/table">
            <a:tbl>
              <a:tblPr firstRow="1" bandRow="1">
                <a:tableStyleId>{21E4AEA4-8DFA-4A89-87EB-49C32662AFE0}</a:tableStyleId>
              </a:tblPr>
              <a:tblGrid>
                <a:gridCol w="1846558">
                  <a:extLst>
                    <a:ext uri="{9D8B030D-6E8A-4147-A177-3AD203B41FA5}">
                      <a16:colId xmlns:a16="http://schemas.microsoft.com/office/drawing/2014/main" val="1727943013"/>
                    </a:ext>
                  </a:extLst>
                </a:gridCol>
                <a:gridCol w="2118614">
                  <a:extLst>
                    <a:ext uri="{9D8B030D-6E8A-4147-A177-3AD203B41FA5}">
                      <a16:colId xmlns:a16="http://schemas.microsoft.com/office/drawing/2014/main" val="646873165"/>
                    </a:ext>
                  </a:extLst>
                </a:gridCol>
              </a:tblGrid>
              <a:tr h="341809">
                <a:tc>
                  <a:txBody>
                    <a:bodyPr/>
                    <a:lstStyle/>
                    <a:p>
                      <a:pPr algn="ctr"/>
                      <a:r>
                        <a:rPr lang="en-US" sz="1400"/>
                        <a:t>Power Automate</a:t>
                      </a:r>
                    </a:p>
                  </a:txBody>
                  <a:tcPr marL="68580" marR="68580" marT="34290" marB="34290"/>
                </a:tc>
                <a:tc>
                  <a:txBody>
                    <a:bodyPr/>
                    <a:lstStyle/>
                    <a:p>
                      <a:pPr algn="ctr"/>
                      <a:r>
                        <a:rPr lang="en-US" sz="1400"/>
                        <a:t>Power Apps</a:t>
                      </a:r>
                    </a:p>
                  </a:txBody>
                  <a:tcPr marL="68580" marR="68580" marT="34290" marB="34290"/>
                </a:tc>
                <a:extLst>
                  <a:ext uri="{0D108BD9-81ED-4DB2-BD59-A6C34878D82A}">
                    <a16:rowId xmlns:a16="http://schemas.microsoft.com/office/drawing/2014/main" val="1634850960"/>
                  </a:ext>
                </a:extLst>
              </a:tr>
              <a:tr h="2396840">
                <a:tc>
                  <a:txBody>
                    <a:bodyPr/>
                    <a:lstStyle/>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Created flow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Edited flow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Deleted flow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Edited permissions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Deleted permissions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Started a paid trial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Renewed a paid trial </a:t>
                      </a:r>
                    </a:p>
                  </a:txBody>
                  <a:tcPr marL="68580" marR="68580" marT="34290" marB="34290"/>
                </a:tc>
                <a:tc>
                  <a:txBody>
                    <a:bodyPr/>
                    <a:lstStyle/>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Created app</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Edited/save app (draft)</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Published app</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Deleted app</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Restored an app from app version</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Launched app</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Marking app as featured</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Marking app as hero</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Edited app permissions</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Deleted app permissions</a:t>
                      </a:r>
                    </a:p>
                  </a:txBody>
                  <a:tcPr marL="68580" marR="68580" marT="34290" marB="34290"/>
                </a:tc>
                <a:extLst>
                  <a:ext uri="{0D108BD9-81ED-4DB2-BD59-A6C34878D82A}">
                    <a16:rowId xmlns:a16="http://schemas.microsoft.com/office/drawing/2014/main" val="3741146617"/>
                  </a:ext>
                </a:extLst>
              </a:tr>
            </a:tbl>
          </a:graphicData>
        </a:graphic>
      </p:graphicFrame>
      <p:sp>
        <p:nvSpPr>
          <p:cNvPr id="8" name="Rechteck 7">
            <a:extLst>
              <a:ext uri="{FF2B5EF4-FFF2-40B4-BE49-F238E27FC236}">
                <a16:creationId xmlns:a16="http://schemas.microsoft.com/office/drawing/2014/main" id="{AE92A03D-8ADF-40E2-971A-8CBF537B3D52}"/>
              </a:ext>
            </a:extLst>
          </p:cNvPr>
          <p:cNvSpPr/>
          <p:nvPr/>
        </p:nvSpPr>
        <p:spPr>
          <a:xfrm>
            <a:off x="322151" y="750921"/>
            <a:ext cx="7718367" cy="318677"/>
          </a:xfrm>
          <a:prstGeom prst="rect">
            <a:avLst/>
          </a:prstGeom>
        </p:spPr>
        <p:txBody>
          <a:bodyPr wrap="square">
            <a:spAutoFit/>
          </a:bodyPr>
          <a:lstStyle/>
          <a:p>
            <a:r>
              <a:rPr lang="en-US" sz="1471" dirty="0">
                <a:solidFill>
                  <a:srgbClr val="000000"/>
                </a:solidFill>
                <a:latin typeface="Segoe UI Light" panose="020B0502040204020203" pitchFamily="34" charset="0"/>
                <a:cs typeface="Segoe UI Light" panose="020B0502040204020203" pitchFamily="34" charset="0"/>
              </a:rPr>
              <a:t>Power Apps and Power Automate logs available at </a:t>
            </a:r>
            <a:r>
              <a:rPr lang="en-US" sz="1471" dirty="0">
                <a:solidFill>
                  <a:srgbClr val="000000"/>
                </a:solidFill>
                <a:latin typeface="Segoe UI Light" panose="020B0502040204020203" pitchFamily="34" charset="0"/>
                <a:cs typeface="Segoe UI Light" panose="020B0502040204020203" pitchFamily="34" charset="0"/>
                <a:hlinkClick r:id="rId4"/>
              </a:rPr>
              <a:t>https://protection.office.com/</a:t>
            </a:r>
            <a:r>
              <a:rPr lang="en-US" sz="1471" dirty="0">
                <a:solidFill>
                  <a:srgbClr val="000000"/>
                </a:solidFill>
                <a:latin typeface="Segoe UI Light" panose="020B0502040204020203" pitchFamily="34" charset="0"/>
                <a:cs typeface="Segoe UI Light" panose="020B0502040204020203" pitchFamily="34" charset="0"/>
              </a:rPr>
              <a:t> </a:t>
            </a:r>
          </a:p>
        </p:txBody>
      </p:sp>
      <p:pic>
        <p:nvPicPr>
          <p:cNvPr id="27" name="Picture 15">
            <a:extLst>
              <a:ext uri="{FF2B5EF4-FFF2-40B4-BE49-F238E27FC236}">
                <a16:creationId xmlns:a16="http://schemas.microsoft.com/office/drawing/2014/main" id="{DA6312ED-22B7-4024-9814-731E0C5C3BC3}"/>
              </a:ext>
            </a:extLst>
          </p:cNvPr>
          <p:cNvPicPr>
            <a:picLocks noChangeAspect="1"/>
          </p:cNvPicPr>
          <p:nvPr/>
        </p:nvPicPr>
        <p:blipFill>
          <a:blip r:embed="rId5"/>
          <a:stretch>
            <a:fillRect/>
          </a:stretch>
        </p:blipFill>
        <p:spPr>
          <a:xfrm>
            <a:off x="551633" y="1531075"/>
            <a:ext cx="454064" cy="346522"/>
          </a:xfrm>
          <a:prstGeom prst="rect">
            <a:avLst/>
          </a:prstGeom>
          <a:ln>
            <a:solidFill>
              <a:schemeClr val="bg1"/>
            </a:solidFill>
          </a:ln>
        </p:spPr>
      </p:pic>
      <p:pic>
        <p:nvPicPr>
          <p:cNvPr id="28" name="Picture 15">
            <a:extLst>
              <a:ext uri="{FF2B5EF4-FFF2-40B4-BE49-F238E27FC236}">
                <a16:creationId xmlns:a16="http://schemas.microsoft.com/office/drawing/2014/main" id="{E5FD148A-3C8A-4DBD-9CEA-E7585921AEAB}"/>
              </a:ext>
            </a:extLst>
          </p:cNvPr>
          <p:cNvPicPr>
            <a:picLocks noChangeAspect="1"/>
          </p:cNvPicPr>
          <p:nvPr/>
        </p:nvPicPr>
        <p:blipFill>
          <a:blip r:embed="rId5"/>
          <a:stretch>
            <a:fillRect/>
          </a:stretch>
        </p:blipFill>
        <p:spPr>
          <a:xfrm>
            <a:off x="551633" y="2489996"/>
            <a:ext cx="454064" cy="346522"/>
          </a:xfrm>
          <a:prstGeom prst="rect">
            <a:avLst/>
          </a:prstGeom>
          <a:ln>
            <a:solidFill>
              <a:schemeClr val="bg1"/>
            </a:solidFill>
          </a:ln>
        </p:spPr>
      </p:pic>
      <p:sp>
        <p:nvSpPr>
          <p:cNvPr id="29" name="arrow_6" title="Icon of two arrows pointing in opposite direction of each other">
            <a:extLst>
              <a:ext uri="{FF2B5EF4-FFF2-40B4-BE49-F238E27FC236}">
                <a16:creationId xmlns:a16="http://schemas.microsoft.com/office/drawing/2014/main" id="{45FA3216-FB0D-4FAC-8043-C069A3F4D64B}"/>
              </a:ext>
            </a:extLst>
          </p:cNvPr>
          <p:cNvSpPr>
            <a:spLocks noChangeAspect="1" noEditPoints="1"/>
          </p:cNvSpPr>
          <p:nvPr/>
        </p:nvSpPr>
        <p:spPr bwMode="auto">
          <a:xfrm>
            <a:off x="632633" y="3364244"/>
            <a:ext cx="292063" cy="27432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a:gradFill>
                <a:gsLst>
                  <a:gs pos="0">
                    <a:srgbClr val="505050"/>
                  </a:gs>
                  <a:gs pos="100000">
                    <a:srgbClr val="505050"/>
                  </a:gs>
                </a:gsLst>
                <a:lin ang="5400000" scaled="1"/>
              </a:gradFill>
              <a:latin typeface="Segoe UI"/>
            </a:endParaRPr>
          </a:p>
        </p:txBody>
      </p:sp>
      <p:sp>
        <p:nvSpPr>
          <p:cNvPr id="30" name="Database_EFC7" title="Icon of a cylinder">
            <a:extLst>
              <a:ext uri="{FF2B5EF4-FFF2-40B4-BE49-F238E27FC236}">
                <a16:creationId xmlns:a16="http://schemas.microsoft.com/office/drawing/2014/main" id="{6E7AB62F-7952-4882-B758-9ACBB46E81BC}"/>
              </a:ext>
            </a:extLst>
          </p:cNvPr>
          <p:cNvSpPr>
            <a:spLocks noChangeAspect="1" noEditPoints="1"/>
          </p:cNvSpPr>
          <p:nvPr/>
        </p:nvSpPr>
        <p:spPr bwMode="auto">
          <a:xfrm>
            <a:off x="725062" y="2555680"/>
            <a:ext cx="107204" cy="13934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16">
              <a:defRPr/>
            </a:pPr>
            <a:endParaRPr lang="en-US" sz="1377">
              <a:solidFill>
                <a:srgbClr val="282828"/>
              </a:solidFill>
              <a:latin typeface="Segoe UI"/>
            </a:endParaRPr>
          </a:p>
        </p:txBody>
      </p:sp>
      <p:pic>
        <p:nvPicPr>
          <p:cNvPr id="31" name="Picture 26">
            <a:extLst>
              <a:ext uri="{FF2B5EF4-FFF2-40B4-BE49-F238E27FC236}">
                <a16:creationId xmlns:a16="http://schemas.microsoft.com/office/drawing/2014/main" id="{05D5BC45-519B-4827-B71B-01479859A336}"/>
              </a:ext>
            </a:extLst>
          </p:cNvPr>
          <p:cNvPicPr>
            <a:picLocks noChangeAspect="1"/>
          </p:cNvPicPr>
          <p:nvPr/>
        </p:nvPicPr>
        <p:blipFill>
          <a:blip r:embed="rId6"/>
          <a:stretch>
            <a:fillRect/>
          </a:stretch>
        </p:blipFill>
        <p:spPr>
          <a:xfrm>
            <a:off x="676765" y="1602054"/>
            <a:ext cx="203796" cy="113656"/>
          </a:xfrm>
          <a:prstGeom prst="rect">
            <a:avLst/>
          </a:prstGeom>
        </p:spPr>
      </p:pic>
    </p:spTree>
    <p:extLst>
      <p:ext uri="{BB962C8B-B14F-4D97-AF65-F5344CB8AC3E}">
        <p14:creationId xmlns:p14="http://schemas.microsoft.com/office/powerpoint/2010/main" val="391761302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
            <a:extLst>
              <a:ext uri="{FF2B5EF4-FFF2-40B4-BE49-F238E27FC236}">
                <a16:creationId xmlns:a16="http://schemas.microsoft.com/office/drawing/2014/main" id="{1724D303-1295-4F45-A2A8-60DEC2A562C6}"/>
              </a:ext>
            </a:extLst>
          </p:cNvPr>
          <p:cNvPicPr>
            <a:picLocks noChangeAspect="1"/>
          </p:cNvPicPr>
          <p:nvPr/>
        </p:nvPicPr>
        <p:blipFill>
          <a:blip r:embed="rId3"/>
          <a:stretch>
            <a:fillRect/>
          </a:stretch>
        </p:blipFill>
        <p:spPr>
          <a:xfrm>
            <a:off x="5735305" y="2433279"/>
            <a:ext cx="454064" cy="346522"/>
          </a:xfrm>
          <a:prstGeom prst="rect">
            <a:avLst/>
          </a:prstGeom>
          <a:ln>
            <a:solidFill>
              <a:schemeClr val="bg1"/>
            </a:solidFill>
          </a:ln>
        </p:spPr>
      </p:pic>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p:txBody>
          <a:bodyPr/>
          <a:lstStyle/>
          <a:p>
            <a:r>
              <a:rPr lang="en-US" dirty="0"/>
              <a:t>Logs &amp; analytics – see what’s happening</a:t>
            </a:r>
          </a:p>
        </p:txBody>
      </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6345018" y="1049323"/>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200" b="1" dirty="0"/>
              <a:t>Admin analytics </a:t>
            </a:r>
            <a:br>
              <a:rPr lang="en-US" sz="1200" b="1" dirty="0"/>
            </a:br>
            <a:r>
              <a:rPr lang="en-US" sz="1176" dirty="0">
                <a:solidFill>
                  <a:srgbClr val="3C3C41"/>
                </a:solidFill>
                <a:latin typeface="Segoe UI"/>
              </a:rPr>
              <a:t>Tenant and environment level analytics</a:t>
            </a:r>
            <a:br>
              <a:rPr lang="en-US" sz="1176" dirty="0">
                <a:solidFill>
                  <a:srgbClr val="3C3C41"/>
                </a:solidFill>
                <a:latin typeface="Segoe UI"/>
              </a:rPr>
            </a:br>
            <a:r>
              <a:rPr lang="en-US" sz="1176" dirty="0">
                <a:solidFill>
                  <a:srgbClr val="3C3C41"/>
                </a:solidFill>
                <a:latin typeface="Segoe UI"/>
              </a:rPr>
              <a:t>Available from Power Platform admin center </a:t>
            </a:r>
            <a:r>
              <a:rPr lang="en-US" sz="1176" dirty="0">
                <a:solidFill>
                  <a:srgbClr val="3C3C41"/>
                </a:solidFill>
                <a:latin typeface="Segoe UI"/>
                <a:hlinkClick r:id="rId4"/>
              </a:rPr>
              <a:t>aka.ms/</a:t>
            </a:r>
            <a:r>
              <a:rPr lang="en-US" sz="1176" dirty="0" err="1">
                <a:solidFill>
                  <a:srgbClr val="3C3C41"/>
                </a:solidFill>
                <a:latin typeface="Segoe UI"/>
                <a:hlinkClick r:id="rId4"/>
              </a:rPr>
              <a:t>ppac</a:t>
            </a:r>
            <a:br>
              <a:rPr lang="en-US" sz="1176" dirty="0">
                <a:solidFill>
                  <a:srgbClr val="3C3C41"/>
                </a:solidFill>
                <a:latin typeface="Segoe UI"/>
              </a:rPr>
            </a:br>
            <a:r>
              <a:rPr lang="en-US" sz="1176" dirty="0">
                <a:solidFill>
                  <a:srgbClr val="3C3C41"/>
                </a:solidFill>
                <a:latin typeface="Segoe UI"/>
              </a:rPr>
              <a:t>Access is available for environment admins</a:t>
            </a:r>
            <a:br>
              <a:rPr lang="en-US" sz="1176" dirty="0">
                <a:solidFill>
                  <a:srgbClr val="3C3C41"/>
                </a:solidFill>
                <a:latin typeface="Segoe UI"/>
              </a:rPr>
            </a:br>
            <a:r>
              <a:rPr lang="en-US" sz="1176" dirty="0">
                <a:solidFill>
                  <a:srgbClr val="3C3C41"/>
                </a:solidFill>
                <a:latin typeface="Segoe UI"/>
              </a:rPr>
              <a:t>Data is stored for 28 days</a:t>
            </a:r>
            <a:br>
              <a:rPr lang="en-US" sz="1176" dirty="0">
                <a:solidFill>
                  <a:srgbClr val="3C3C41"/>
                </a:solidFill>
                <a:latin typeface="Segoe UI"/>
              </a:rPr>
            </a:br>
            <a:r>
              <a:rPr lang="en-US" sz="1176" dirty="0">
                <a:solidFill>
                  <a:srgbClr val="3C3C41"/>
                </a:solidFill>
                <a:latin typeface="Segoe UI"/>
              </a:rPr>
              <a:t>Data is refreshed daily</a:t>
            </a:r>
          </a:p>
          <a:p>
            <a:pPr>
              <a:spcBef>
                <a:spcPts val="900"/>
              </a:spcBef>
              <a:spcAft>
                <a:spcPts val="900"/>
              </a:spcAft>
            </a:pPr>
            <a:r>
              <a:rPr lang="en-US" sz="1200" b="1" dirty="0"/>
              <a:t>Maker analytics </a:t>
            </a:r>
            <a:br>
              <a:rPr lang="en-US" sz="1176" b="1" dirty="0">
                <a:solidFill>
                  <a:srgbClr val="3C3C41"/>
                </a:solidFill>
                <a:latin typeface="Segoe UI"/>
              </a:rPr>
            </a:br>
            <a:r>
              <a:rPr lang="en-US" sz="1176" dirty="0">
                <a:solidFill>
                  <a:srgbClr val="3C3C41"/>
                </a:solidFill>
                <a:latin typeface="Segoe UI"/>
              </a:rPr>
              <a:t>Canvas app and flow level analytics</a:t>
            </a:r>
            <a:br>
              <a:rPr lang="en-US" sz="1176" dirty="0">
                <a:solidFill>
                  <a:srgbClr val="3C3C41"/>
                </a:solidFill>
                <a:latin typeface="Segoe UI"/>
              </a:rPr>
            </a:br>
            <a:r>
              <a:rPr lang="en-US" sz="1176" dirty="0">
                <a:solidFill>
                  <a:srgbClr val="3C3C41"/>
                </a:solidFill>
                <a:latin typeface="Segoe UI"/>
              </a:rPr>
              <a:t>Available from </a:t>
            </a:r>
            <a:r>
              <a:rPr lang="en-US" sz="1176" dirty="0">
                <a:solidFill>
                  <a:srgbClr val="3C3C41"/>
                </a:solidFill>
                <a:latin typeface="Segoe UI"/>
                <a:hlinkClick r:id="rId5"/>
              </a:rPr>
              <a:t>make.powerapps.com</a:t>
            </a:r>
            <a:r>
              <a:rPr lang="en-US" sz="1176" dirty="0">
                <a:solidFill>
                  <a:srgbClr val="3C3C41"/>
                </a:solidFill>
                <a:latin typeface="Segoe UI"/>
              </a:rPr>
              <a:t> and </a:t>
            </a:r>
            <a:r>
              <a:rPr lang="en-US" sz="1176" dirty="0">
                <a:solidFill>
                  <a:srgbClr val="3C3C41"/>
                </a:solidFill>
                <a:latin typeface="Segoe UI"/>
                <a:hlinkClick r:id="rId6"/>
              </a:rPr>
              <a:t>flow.microsoft.com</a:t>
            </a:r>
            <a:br>
              <a:rPr lang="en-US" sz="1176" dirty="0">
                <a:solidFill>
                  <a:srgbClr val="3C3C41"/>
                </a:solidFill>
                <a:latin typeface="Segoe UI"/>
              </a:rPr>
            </a:br>
            <a:r>
              <a:rPr lang="en-US" sz="1176" dirty="0">
                <a:solidFill>
                  <a:srgbClr val="3C3C41"/>
                </a:solidFill>
                <a:latin typeface="Segoe UI"/>
              </a:rPr>
              <a:t>Access is available to app &amp; flow owners (admins can grant themselves access)</a:t>
            </a:r>
            <a:br>
              <a:rPr lang="en-US" sz="1176" dirty="0">
                <a:solidFill>
                  <a:srgbClr val="3C3C41"/>
                </a:solidFill>
                <a:latin typeface="Segoe UI"/>
              </a:rPr>
            </a:br>
            <a:r>
              <a:rPr lang="en-US" sz="1176" dirty="0">
                <a:solidFill>
                  <a:srgbClr val="3C3C41"/>
                </a:solidFill>
                <a:latin typeface="Segoe UI"/>
              </a:rPr>
              <a:t>Data is stored for 30 days</a:t>
            </a:r>
            <a:br>
              <a:rPr lang="en-US" sz="1176" dirty="0">
                <a:solidFill>
                  <a:srgbClr val="3C3C41"/>
                </a:solidFill>
                <a:latin typeface="Segoe UI"/>
              </a:rPr>
            </a:br>
            <a:r>
              <a:rPr lang="en-US" sz="1176" dirty="0">
                <a:solidFill>
                  <a:srgbClr val="3C3C41"/>
                </a:solidFill>
                <a:latin typeface="Segoe UI"/>
              </a:rPr>
              <a:t>Data is refreshed daily</a:t>
            </a:r>
          </a:p>
          <a:p>
            <a:pPr>
              <a:spcBef>
                <a:spcPts val="900"/>
              </a:spcBef>
              <a:spcAft>
                <a:spcPts val="900"/>
              </a:spcAft>
            </a:pPr>
            <a:endParaRPr lang="en-US" sz="1176" dirty="0">
              <a:solidFill>
                <a:srgbClr val="3C3C41"/>
              </a:solidFill>
              <a:latin typeface="Segoe UI"/>
            </a:endParaRPr>
          </a:p>
          <a:p>
            <a:pPr>
              <a:spcBef>
                <a:spcPts val="900"/>
              </a:spcBef>
              <a:spcAft>
                <a:spcPts val="900"/>
              </a:spcAft>
            </a:pPr>
            <a:endParaRPr lang="en-US" sz="1176" spc="-37" dirty="0">
              <a:solidFill>
                <a:srgbClr val="3C3C41"/>
              </a:solidFill>
              <a:latin typeface="Segoe UI"/>
            </a:endParaRPr>
          </a:p>
        </p:txBody>
      </p:sp>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341997" y="1359294"/>
            <a:ext cx="4746348" cy="2947738"/>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540327" y="1595005"/>
            <a:ext cx="4333010" cy="248862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17">
            <a:extLst>
              <a:ext uri="{FF2B5EF4-FFF2-40B4-BE49-F238E27FC236}">
                <a16:creationId xmlns:a16="http://schemas.microsoft.com/office/drawing/2014/main" id="{8F053AB1-3419-4F3D-ACD9-E3CD37AE0A9F}"/>
              </a:ext>
            </a:extLst>
          </p:cNvPr>
          <p:cNvPicPr>
            <a:picLocks noChangeAspect="1"/>
          </p:cNvPicPr>
          <p:nvPr/>
        </p:nvPicPr>
        <p:blipFill>
          <a:blip r:embed="rId8"/>
          <a:stretch>
            <a:fillRect/>
          </a:stretch>
        </p:blipFill>
        <p:spPr>
          <a:xfrm>
            <a:off x="5883344" y="2481350"/>
            <a:ext cx="171851" cy="177579"/>
          </a:xfrm>
          <a:prstGeom prst="rect">
            <a:avLst/>
          </a:prstGeom>
        </p:spPr>
      </p:pic>
      <p:pic>
        <p:nvPicPr>
          <p:cNvPr id="4" name="Grafik 3">
            <a:extLst>
              <a:ext uri="{FF2B5EF4-FFF2-40B4-BE49-F238E27FC236}">
                <a16:creationId xmlns:a16="http://schemas.microsoft.com/office/drawing/2014/main" id="{A3FDA70C-D46E-4546-8C9B-C03F35CE8246}"/>
              </a:ext>
            </a:extLst>
          </p:cNvPr>
          <p:cNvPicPr>
            <a:picLocks noChangeAspect="1"/>
          </p:cNvPicPr>
          <p:nvPr/>
        </p:nvPicPr>
        <p:blipFill>
          <a:blip r:embed="rId9"/>
          <a:stretch>
            <a:fillRect/>
          </a:stretch>
        </p:blipFill>
        <p:spPr>
          <a:xfrm>
            <a:off x="527859" y="1590849"/>
            <a:ext cx="4360025" cy="2488622"/>
          </a:xfrm>
          <a:prstGeom prst="rect">
            <a:avLst/>
          </a:prstGeom>
        </p:spPr>
      </p:pic>
      <p:pic>
        <p:nvPicPr>
          <p:cNvPr id="18" name="Picture 15">
            <a:extLst>
              <a:ext uri="{FF2B5EF4-FFF2-40B4-BE49-F238E27FC236}">
                <a16:creationId xmlns:a16="http://schemas.microsoft.com/office/drawing/2014/main" id="{43488B30-27D2-451D-A6F0-1FBAFFA67B7C}"/>
              </a:ext>
            </a:extLst>
          </p:cNvPr>
          <p:cNvPicPr>
            <a:picLocks noChangeAspect="1"/>
          </p:cNvPicPr>
          <p:nvPr/>
        </p:nvPicPr>
        <p:blipFill>
          <a:blip r:embed="rId3"/>
          <a:stretch>
            <a:fillRect/>
          </a:stretch>
        </p:blipFill>
        <p:spPr>
          <a:xfrm>
            <a:off x="5735305" y="938427"/>
            <a:ext cx="454064" cy="346522"/>
          </a:xfrm>
          <a:prstGeom prst="rect">
            <a:avLst/>
          </a:prstGeom>
          <a:ln>
            <a:solidFill>
              <a:schemeClr val="bg1"/>
            </a:solidFill>
          </a:ln>
        </p:spPr>
      </p:pic>
      <p:pic>
        <p:nvPicPr>
          <p:cNvPr id="26" name="Picture 52">
            <a:extLst>
              <a:ext uri="{FF2B5EF4-FFF2-40B4-BE49-F238E27FC236}">
                <a16:creationId xmlns:a16="http://schemas.microsoft.com/office/drawing/2014/main" id="{148B1F13-FB36-46B5-B1BD-6777C068B41C}"/>
              </a:ext>
            </a:extLst>
          </p:cNvPr>
          <p:cNvPicPr>
            <a:picLocks noChangeAspect="1"/>
          </p:cNvPicPr>
          <p:nvPr/>
        </p:nvPicPr>
        <p:blipFill>
          <a:blip r:embed="rId10"/>
          <a:stretch>
            <a:fillRect/>
          </a:stretch>
        </p:blipFill>
        <p:spPr>
          <a:xfrm>
            <a:off x="5879311" y="979147"/>
            <a:ext cx="179918" cy="168674"/>
          </a:xfrm>
          <a:prstGeom prst="rect">
            <a:avLst/>
          </a:prstGeom>
        </p:spPr>
      </p:pic>
    </p:spTree>
    <p:extLst>
      <p:ext uri="{BB962C8B-B14F-4D97-AF65-F5344CB8AC3E}">
        <p14:creationId xmlns:p14="http://schemas.microsoft.com/office/powerpoint/2010/main" val="5245150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0">
            <a:extLst>
              <a:ext uri="{FF2B5EF4-FFF2-40B4-BE49-F238E27FC236}">
                <a16:creationId xmlns:a16="http://schemas.microsoft.com/office/drawing/2014/main" id="{40FDB9DE-65D8-42AA-9A8C-F232E1850339}"/>
              </a:ext>
            </a:extLst>
          </p:cNvPr>
          <p:cNvSpPr/>
          <p:nvPr/>
        </p:nvSpPr>
        <p:spPr bwMode="auto">
          <a:xfrm>
            <a:off x="1" y="1211784"/>
            <a:ext cx="9144000" cy="120892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170407" indent="-85204" defTabSz="685537">
              <a:spcAft>
                <a:spcPts val="294"/>
              </a:spcAft>
              <a:buFont typeface="Arial" panose="020B0604020202020204" pitchFamily="34" charset="0"/>
              <a:buChar char="•"/>
              <a:tabLst>
                <a:tab pos="42018" algn="l"/>
              </a:tabLst>
              <a:defRPr/>
            </a:pPr>
            <a:endParaRPr lang="en-US" sz="1324">
              <a:solidFill>
                <a:srgbClr val="282828"/>
              </a:solidFill>
              <a:latin typeface="Segoe UI Light" panose="020B0502040204020203" pitchFamily="34" charset="0"/>
              <a:cs typeface="Segoe UI Light" panose="020B0502040204020203" pitchFamily="34" charset="0"/>
            </a:endParaRPr>
          </a:p>
        </p:txBody>
      </p:sp>
      <p:cxnSp>
        <p:nvCxnSpPr>
          <p:cNvPr id="19" name="Straight Connector 10">
            <a:extLst>
              <a:ext uri="{FF2B5EF4-FFF2-40B4-BE49-F238E27FC236}">
                <a16:creationId xmlns:a16="http://schemas.microsoft.com/office/drawing/2014/main" id="{A08A490E-4C60-424E-B048-4C36B2D67A63}"/>
              </a:ext>
            </a:extLst>
          </p:cNvPr>
          <p:cNvCxnSpPr>
            <a:cxnSpLocks/>
          </p:cNvCxnSpPr>
          <p:nvPr/>
        </p:nvCxnSpPr>
        <p:spPr>
          <a:xfrm>
            <a:off x="-67910" y="1308659"/>
            <a:ext cx="9211911" cy="0"/>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p:txBody>
          <a:bodyPr/>
          <a:lstStyle/>
          <a:p>
            <a:r>
              <a:rPr lang="en-US" dirty="0"/>
              <a:t>Logs &amp; analytics – see what’s happening</a:t>
            </a:r>
          </a:p>
        </p:txBody>
      </p:sp>
      <p:sp>
        <p:nvSpPr>
          <p:cNvPr id="3" name="Footer Placeholder 2">
            <a:extLst>
              <a:ext uri="{FF2B5EF4-FFF2-40B4-BE49-F238E27FC236}">
                <a16:creationId xmlns:a16="http://schemas.microsoft.com/office/drawing/2014/main" id="{690A987B-7FEE-4D3D-B01D-4A1DFA874685}"/>
              </a:ext>
            </a:extLst>
          </p:cNvPr>
          <p:cNvSpPr>
            <a:spLocks noGrp="1"/>
          </p:cNvSpPr>
          <p:nvPr>
            <p:ph type="ftr" sz="quarter" idx="3"/>
          </p:nvPr>
        </p:nvSpPr>
        <p:spPr>
          <a:xfrm>
            <a:off x="271380" y="4854290"/>
            <a:ext cx="8690033" cy="88722"/>
          </a:xfrm>
        </p:spPr>
        <p:txBody>
          <a:bodyPr/>
          <a:lstStyle/>
          <a:p>
            <a:pPr defTabSz="685800">
              <a:defRPr/>
            </a:pPr>
            <a:r>
              <a:rPr lang="en-US" dirty="0">
                <a:solidFill>
                  <a:srgbClr val="FFFFFF">
                    <a:lumMod val="65000"/>
                  </a:srgbClr>
                </a:solidFill>
                <a:latin typeface="Segoe UI"/>
              </a:rPr>
              <a:t>© Microsoft Corporation                                                                                  								                      Power Platform </a:t>
            </a:r>
          </a:p>
        </p:txBody>
      </p:sp>
      <p:pic>
        <p:nvPicPr>
          <p:cNvPr id="14" name="Picture 29" descr="A close up of a screen&#10;&#10;Description automatically generated">
            <a:extLst>
              <a:ext uri="{FF2B5EF4-FFF2-40B4-BE49-F238E27FC236}">
                <a16:creationId xmlns:a16="http://schemas.microsoft.com/office/drawing/2014/main" id="{8CAE73BF-0783-4C8B-B210-21EC9F80BBF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41997" y="1637771"/>
            <a:ext cx="3673050" cy="2281162"/>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Lst>
          </p:cNvPr>
          <p:cNvSpPr/>
          <p:nvPr/>
        </p:nvSpPr>
        <p:spPr bwMode="auto">
          <a:xfrm>
            <a:off x="494608" y="1831918"/>
            <a:ext cx="3353180" cy="1925867"/>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29" descr="A close up of a screen&#10;&#10;Description automatically generated">
            <a:extLst>
              <a:ext uri="{FF2B5EF4-FFF2-40B4-BE49-F238E27FC236}">
                <a16:creationId xmlns:a16="http://schemas.microsoft.com/office/drawing/2014/main" id="{1806580F-4DD6-478F-B121-C053824E8C9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791384" y="1637771"/>
            <a:ext cx="3673050" cy="2281162"/>
          </a:xfrm>
          <a:prstGeom prst="rect">
            <a:avLst/>
          </a:prstGeom>
          <a:effectLst>
            <a:outerShdw blurRad="241300" dist="165100" dir="5400000" sx="96000" sy="96000" algn="t" rotWithShape="0">
              <a:prstClr val="black">
                <a:alpha val="46000"/>
              </a:prstClr>
            </a:outerShdw>
          </a:effectLst>
        </p:spPr>
      </p:pic>
      <p:sp>
        <p:nvSpPr>
          <p:cNvPr id="13" name="Rechteck 12">
            <a:extLst>
              <a:ext uri="{FF2B5EF4-FFF2-40B4-BE49-F238E27FC236}">
                <a16:creationId xmlns:a16="http://schemas.microsoft.com/office/drawing/2014/main" id="{63A3A3E2-70DC-40FC-B7A1-41D86E0B7119}"/>
              </a:ext>
            </a:extLst>
          </p:cNvPr>
          <p:cNvSpPr/>
          <p:nvPr/>
        </p:nvSpPr>
        <p:spPr bwMode="auto">
          <a:xfrm>
            <a:off x="4943995" y="1831918"/>
            <a:ext cx="3353180" cy="1925867"/>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3">
            <a:extLst>
              <a:ext uri="{FF2B5EF4-FFF2-40B4-BE49-F238E27FC236}">
                <a16:creationId xmlns:a16="http://schemas.microsoft.com/office/drawing/2014/main" id="{6C8A8D41-62D1-4CB0-989B-191248879F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669" y="1814254"/>
            <a:ext cx="3390587" cy="1958212"/>
          </a:xfrm>
          <a:prstGeom prst="rect">
            <a:avLst/>
          </a:prstGeom>
        </p:spPr>
      </p:pic>
      <p:pic>
        <p:nvPicPr>
          <p:cNvPr id="16" name="Picture 4">
            <a:extLst>
              <a:ext uri="{FF2B5EF4-FFF2-40B4-BE49-F238E27FC236}">
                <a16:creationId xmlns:a16="http://schemas.microsoft.com/office/drawing/2014/main" id="{08D567A8-9F7C-4A36-8093-3F8558DC0E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9861" y="1813654"/>
            <a:ext cx="3353180" cy="1962663"/>
          </a:xfrm>
          <a:prstGeom prst="rect">
            <a:avLst/>
          </a:prstGeom>
        </p:spPr>
      </p:pic>
    </p:spTree>
    <p:extLst>
      <p:ext uri="{BB962C8B-B14F-4D97-AF65-F5344CB8AC3E}">
        <p14:creationId xmlns:p14="http://schemas.microsoft.com/office/powerpoint/2010/main" val="32997173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98F95A-2DEF-4020-AD40-D6675D3C19B1}"/>
              </a:ext>
            </a:extLst>
          </p:cNvPr>
          <p:cNvSpPr>
            <a:spLocks noGrp="1"/>
          </p:cNvSpPr>
          <p:nvPr>
            <p:ph type="title"/>
          </p:nvPr>
        </p:nvSpPr>
        <p:spPr/>
        <p:txBody>
          <a:bodyPr/>
          <a:lstStyle/>
          <a:p>
            <a:r>
              <a:rPr lang="en-US"/>
              <a:t>Downloading analytic data</a:t>
            </a:r>
          </a:p>
        </p:txBody>
      </p:sp>
      <p:pic>
        <p:nvPicPr>
          <p:cNvPr id="6" name="Picture 5">
            <a:extLst>
              <a:ext uri="{FF2B5EF4-FFF2-40B4-BE49-F238E27FC236}">
                <a16:creationId xmlns:a16="http://schemas.microsoft.com/office/drawing/2014/main" id="{2C12BE6A-846E-490E-80C8-1387C89F10A4}"/>
              </a:ext>
            </a:extLst>
          </p:cNvPr>
          <p:cNvPicPr>
            <a:picLocks noChangeAspect="1"/>
          </p:cNvPicPr>
          <p:nvPr/>
        </p:nvPicPr>
        <p:blipFill>
          <a:blip r:embed="rId2"/>
          <a:stretch>
            <a:fillRect/>
          </a:stretch>
        </p:blipFill>
        <p:spPr>
          <a:xfrm>
            <a:off x="683568" y="878001"/>
            <a:ext cx="6840760" cy="4265498"/>
          </a:xfrm>
          <a:prstGeom prst="rect">
            <a:avLst/>
          </a:prstGeom>
        </p:spPr>
      </p:pic>
      <p:sp>
        <p:nvSpPr>
          <p:cNvPr id="8" name="Rectangle 7">
            <a:extLst>
              <a:ext uri="{FF2B5EF4-FFF2-40B4-BE49-F238E27FC236}">
                <a16:creationId xmlns:a16="http://schemas.microsoft.com/office/drawing/2014/main" id="{A3C22927-9043-409E-AEAE-56818AB2E98A}"/>
              </a:ext>
            </a:extLst>
          </p:cNvPr>
          <p:cNvSpPr/>
          <p:nvPr/>
        </p:nvSpPr>
        <p:spPr bwMode="auto">
          <a:xfrm>
            <a:off x="2267744" y="2211710"/>
            <a:ext cx="1554480" cy="144016"/>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
        <p:nvSpPr>
          <p:cNvPr id="9" name="Rectangle 8">
            <a:extLst>
              <a:ext uri="{FF2B5EF4-FFF2-40B4-BE49-F238E27FC236}">
                <a16:creationId xmlns:a16="http://schemas.microsoft.com/office/drawing/2014/main" id="{24D2AEC0-3EF8-4AA7-8BB8-0B4128B10523}"/>
              </a:ext>
            </a:extLst>
          </p:cNvPr>
          <p:cNvSpPr/>
          <p:nvPr/>
        </p:nvSpPr>
        <p:spPr bwMode="auto">
          <a:xfrm>
            <a:off x="3563888" y="2355726"/>
            <a:ext cx="936104" cy="936104"/>
          </a:xfrm>
          <a:prstGeom prst="rect">
            <a:avLst/>
          </a:prstGeom>
          <a:noFill/>
          <a:ln w="28575">
            <a:solidFill>
              <a:srgbClr val="FF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Tree>
    <p:extLst>
      <p:ext uri="{BB962C8B-B14F-4D97-AF65-F5344CB8AC3E}">
        <p14:creationId xmlns:p14="http://schemas.microsoft.com/office/powerpoint/2010/main" val="192328006"/>
      </p:ext>
    </p:extLst>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FA92-DE12-4996-B373-AFB64D756450}"/>
              </a:ext>
            </a:extLst>
          </p:cNvPr>
          <p:cNvSpPr>
            <a:spLocks noGrp="1"/>
          </p:cNvSpPr>
          <p:nvPr>
            <p:ph type="title"/>
          </p:nvPr>
        </p:nvSpPr>
        <p:spPr/>
        <p:txBody>
          <a:bodyPr/>
          <a:lstStyle/>
          <a:p>
            <a:r>
              <a:rPr lang="en-US"/>
              <a:t>Center of Excellence Toolkit</a:t>
            </a:r>
          </a:p>
        </p:txBody>
      </p:sp>
      <p:sp>
        <p:nvSpPr>
          <p:cNvPr id="3" name="Text Placeholder 2">
            <a:extLst>
              <a:ext uri="{FF2B5EF4-FFF2-40B4-BE49-F238E27FC236}">
                <a16:creationId xmlns:a16="http://schemas.microsoft.com/office/drawing/2014/main" id="{C66774C2-F834-42E5-9120-25D7ACA66DA8}"/>
              </a:ext>
            </a:extLst>
          </p:cNvPr>
          <p:cNvSpPr>
            <a:spLocks noGrp="1"/>
          </p:cNvSpPr>
          <p:nvPr>
            <p:ph type="body" sz="quarter" idx="10"/>
          </p:nvPr>
        </p:nvSpPr>
        <p:spPr>
          <a:xfrm>
            <a:off x="440055" y="876599"/>
            <a:ext cx="8263890" cy="763286"/>
          </a:xfrm>
        </p:spPr>
        <p:txBody>
          <a:bodyPr/>
          <a:lstStyle/>
          <a:p>
            <a:pPr marL="0" indent="0">
              <a:buNone/>
            </a:pPr>
            <a:r>
              <a:rPr lang="en-US" sz="1600" dirty="0"/>
              <a:t>Download here now </a:t>
            </a:r>
            <a:r>
              <a:rPr lang="en-US" sz="1600" dirty="0">
                <a:hlinkClick r:id="rId2"/>
              </a:rPr>
              <a:t>https://aka.ms/COEStarterKit</a:t>
            </a:r>
            <a:r>
              <a:rPr lang="en-US" sz="1600" dirty="0"/>
              <a:t> </a:t>
            </a:r>
          </a:p>
          <a:p>
            <a:endParaRPr lang="en-US" dirty="0"/>
          </a:p>
        </p:txBody>
      </p:sp>
      <p:graphicFrame>
        <p:nvGraphicFramePr>
          <p:cNvPr id="10" name="Table 9">
            <a:extLst>
              <a:ext uri="{FF2B5EF4-FFF2-40B4-BE49-F238E27FC236}">
                <a16:creationId xmlns:a16="http://schemas.microsoft.com/office/drawing/2014/main" id="{42061396-E6D0-462E-92A9-EB2F3BD9BB28}"/>
              </a:ext>
            </a:extLst>
          </p:cNvPr>
          <p:cNvGraphicFramePr>
            <a:graphicFrameLocks noGrp="1"/>
          </p:cNvGraphicFramePr>
          <p:nvPr>
            <p:extLst>
              <p:ext uri="{D42A27DB-BD31-4B8C-83A1-F6EECF244321}">
                <p14:modId xmlns:p14="http://schemas.microsoft.com/office/powerpoint/2010/main" val="2086177556"/>
              </p:ext>
            </p:extLst>
          </p:nvPr>
        </p:nvGraphicFramePr>
        <p:xfrm>
          <a:off x="440055" y="1105477"/>
          <a:ext cx="8263890" cy="3912870"/>
        </p:xfrm>
        <a:graphic>
          <a:graphicData uri="http://schemas.openxmlformats.org/drawingml/2006/table">
            <a:tbl>
              <a:tblPr firstRow="1" bandRow="1">
                <a:tableStyleId>{68D230F3-CF80-4859-8CE7-A43EE81993B5}</a:tableStyleId>
              </a:tblPr>
              <a:tblGrid>
                <a:gridCol w="857717">
                  <a:extLst>
                    <a:ext uri="{9D8B030D-6E8A-4147-A177-3AD203B41FA5}">
                      <a16:colId xmlns:a16="http://schemas.microsoft.com/office/drawing/2014/main" val="1430712752"/>
                    </a:ext>
                  </a:extLst>
                </a:gridCol>
                <a:gridCol w="3429000">
                  <a:extLst>
                    <a:ext uri="{9D8B030D-6E8A-4147-A177-3AD203B41FA5}">
                      <a16:colId xmlns:a16="http://schemas.microsoft.com/office/drawing/2014/main" val="680227151"/>
                    </a:ext>
                  </a:extLst>
                </a:gridCol>
                <a:gridCol w="3977173">
                  <a:extLst>
                    <a:ext uri="{9D8B030D-6E8A-4147-A177-3AD203B41FA5}">
                      <a16:colId xmlns:a16="http://schemas.microsoft.com/office/drawing/2014/main" val="2499027333"/>
                    </a:ext>
                  </a:extLst>
                </a:gridCol>
              </a:tblGrid>
              <a:tr h="285750">
                <a:tc>
                  <a:txBody>
                    <a:bodyPr/>
                    <a:lstStyle/>
                    <a:p>
                      <a:pPr rtl="0" fontAlgn="base"/>
                      <a:r>
                        <a:rPr lang="en-US" sz="1000" kern="1200">
                          <a:effectLst/>
                        </a:rPr>
                        <a:t>Step</a:t>
                      </a:r>
                      <a:endParaRPr lang="en-US" sz="1000" b="1" i="1" kern="1200">
                        <a:solidFill>
                          <a:schemeClr val="tx1"/>
                        </a:solidFill>
                        <a:effectLst/>
                        <a:latin typeface="+mn-lt"/>
                        <a:ea typeface="+mn-ea"/>
                        <a:cs typeface="+mn-cs"/>
                      </a:endParaRPr>
                    </a:p>
                  </a:txBody>
                  <a:tcPr marL="68580" marR="68580" marT="34290" marB="34290"/>
                </a:tc>
                <a:tc>
                  <a:txBody>
                    <a:bodyPr/>
                    <a:lstStyle/>
                    <a:p>
                      <a:r>
                        <a:rPr lang="en-US" sz="1000"/>
                        <a:t>Scenario</a:t>
                      </a:r>
                      <a:endParaRPr lang="en-US" sz="1000" b="1" i="1"/>
                    </a:p>
                  </a:txBody>
                  <a:tcPr marL="68580" marR="68580" marT="34290" marB="34290"/>
                </a:tc>
                <a:tc>
                  <a:txBody>
                    <a:bodyPr/>
                    <a:lstStyle/>
                    <a:p>
                      <a:pPr rtl="0" fontAlgn="base"/>
                      <a:r>
                        <a:rPr lang="en-US" sz="1000" kern="1200">
                          <a:effectLst/>
                        </a:rPr>
                        <a:t>Toolkit Component</a:t>
                      </a:r>
                      <a:endParaRPr lang="en-US" sz="1000" b="1" i="1" kern="1200">
                        <a:solidFill>
                          <a:schemeClr val="tx1"/>
                        </a:solidFill>
                        <a:effectLst/>
                        <a:latin typeface="+mn-lt"/>
                        <a:ea typeface="+mn-ea"/>
                        <a:cs typeface="+mn-cs"/>
                      </a:endParaRPr>
                    </a:p>
                  </a:txBody>
                  <a:tcPr marL="68580" marR="68580" marT="34290" marB="34290"/>
                </a:tc>
                <a:extLst>
                  <a:ext uri="{0D108BD9-81ED-4DB2-BD59-A6C34878D82A}">
                    <a16:rowId xmlns:a16="http://schemas.microsoft.com/office/drawing/2014/main" val="3465198529"/>
                  </a:ext>
                </a:extLst>
              </a:tr>
              <a:tr h="274320">
                <a:tc>
                  <a:txBody>
                    <a:bodyPr/>
                    <a:lstStyle/>
                    <a:p>
                      <a:pPr rtl="0" fontAlgn="base">
                        <a:spcBef>
                          <a:spcPts val="0"/>
                        </a:spcBef>
                        <a:spcAft>
                          <a:spcPts val="0"/>
                        </a:spcAft>
                      </a:pPr>
                      <a:r>
                        <a:rPr lang="en-US" sz="1000" u="none" strike="noStrike" kern="1200" baseline="0">
                          <a:effectLst/>
                        </a:rPr>
                        <a:t>Secure</a:t>
                      </a:r>
                      <a:r>
                        <a:rPr lang="en-US" sz="1000" kern="1200" baseline="0">
                          <a:effectLst/>
                        </a:rPr>
                        <a:t>​</a:t>
                      </a:r>
                      <a:endParaRPr lang="en-US" sz="1000" b="0" i="0" kern="1200" baseline="0">
                        <a:solidFill>
                          <a:schemeClr val="tx1"/>
                        </a:solidFill>
                        <a:effectLst/>
                        <a:latin typeface="+mn-lt"/>
                        <a:ea typeface="+mn-ea"/>
                        <a:cs typeface="+mn-cs"/>
                      </a:endParaRPr>
                    </a:p>
                  </a:txBody>
                  <a:tcPr marL="68580" marR="68580" marT="34290" marB="34290"/>
                </a:tc>
                <a:tc>
                  <a:txBody>
                    <a:bodyPr/>
                    <a:lstStyle/>
                    <a:p>
                      <a:pPr>
                        <a:spcBef>
                          <a:spcPts val="0"/>
                        </a:spcBef>
                        <a:spcAft>
                          <a:spcPts val="0"/>
                        </a:spcAft>
                      </a:pPr>
                      <a:r>
                        <a:rPr lang="en-US" sz="1000" u="none" strike="noStrike" kern="1200" baseline="0">
                          <a:effectLst/>
                        </a:rPr>
                        <a:t>DLP Editor</a:t>
                      </a:r>
                      <a:endParaRPr lang="en-US" sz="1000" baseline="0"/>
                    </a:p>
                  </a:txBody>
                  <a:tcPr marL="68580" marR="68580" marT="34290" marB="34290"/>
                </a:tc>
                <a:tc>
                  <a:txBody>
                    <a:bodyPr/>
                    <a:lstStyle/>
                    <a:p>
                      <a:pPr marL="342900" indent="-342900" rtl="0" fontAlgn="base">
                        <a:spcBef>
                          <a:spcPts val="0"/>
                        </a:spcBef>
                        <a:spcAft>
                          <a:spcPts val="0"/>
                        </a:spcAft>
                        <a:buFont typeface="+mj-lt"/>
                        <a:buAutoNum type="arabicPeriod"/>
                      </a:pPr>
                      <a:r>
                        <a:rPr lang="en-US" sz="1000" u="none" strike="noStrike" kern="1200" baseline="0" dirty="0">
                          <a:effectLst/>
                        </a:rPr>
                        <a:t>DLP Editor</a:t>
                      </a:r>
                      <a:r>
                        <a:rPr lang="en-US" sz="1000" kern="1200" baseline="0" dirty="0">
                          <a:effectLst/>
                        </a:rPr>
                        <a:t>​ (Canvas App)</a:t>
                      </a:r>
                    </a:p>
                    <a:p>
                      <a:pPr marL="342900" indent="-342900" rtl="0" fontAlgn="base">
                        <a:spcBef>
                          <a:spcPts val="0"/>
                        </a:spcBef>
                        <a:spcAft>
                          <a:spcPts val="0"/>
                        </a:spcAft>
                        <a:buFont typeface="+mj-lt"/>
                        <a:buAutoNum type="arabicPeriod"/>
                      </a:pPr>
                      <a:r>
                        <a:rPr lang="en-US" sz="1000" kern="1200" baseline="0" dirty="0">
                          <a:effectLst/>
                        </a:rPr>
                        <a:t>DLP Customizer (Canvas App)</a:t>
                      </a:r>
                      <a:endParaRPr lang="en-US" sz="1000" b="0" i="0" kern="1200" baseline="0" dirty="0">
                        <a:solidFill>
                          <a:schemeClr val="tx1"/>
                        </a:solidFill>
                        <a:effectLst/>
                        <a:latin typeface="+mn-lt"/>
                        <a:ea typeface="+mn-ea"/>
                        <a:cs typeface="+mn-cs"/>
                      </a:endParaRPr>
                    </a:p>
                  </a:txBody>
                  <a:tcPr marL="68580" marR="68580" marT="34290" marB="34290"/>
                </a:tc>
                <a:extLst>
                  <a:ext uri="{0D108BD9-81ED-4DB2-BD59-A6C34878D82A}">
                    <a16:rowId xmlns:a16="http://schemas.microsoft.com/office/drawing/2014/main" val="734248743"/>
                  </a:ext>
                </a:extLst>
              </a:tr>
              <a:tr h="963787">
                <a:tc>
                  <a:txBody>
                    <a:bodyPr/>
                    <a:lstStyle/>
                    <a:p>
                      <a:pPr rtl="0" fontAlgn="base">
                        <a:spcBef>
                          <a:spcPts val="0"/>
                        </a:spcBef>
                        <a:spcAft>
                          <a:spcPts val="0"/>
                        </a:spcAft>
                      </a:pPr>
                      <a:r>
                        <a:rPr lang="en-US" sz="1000" u="none" strike="noStrike" kern="1200" baseline="0">
                          <a:effectLst/>
                        </a:rPr>
                        <a:t>Monitor</a:t>
                      </a:r>
                      <a:r>
                        <a:rPr lang="en-US" sz="1000" kern="1200" baseline="0">
                          <a:effectLst/>
                        </a:rPr>
                        <a:t>​</a:t>
                      </a:r>
                      <a:endParaRPr lang="en-US" sz="1000" b="0" i="0" kern="1200" baseline="0">
                        <a:solidFill>
                          <a:schemeClr val="tx1"/>
                        </a:solidFill>
                        <a:effectLst/>
                        <a:latin typeface="+mn-lt"/>
                        <a:ea typeface="+mn-ea"/>
                        <a:cs typeface="+mn-cs"/>
                      </a:endParaRPr>
                    </a:p>
                  </a:txBody>
                  <a:tcPr marL="68580" marR="68580" marT="34290" marB="34290"/>
                </a:tc>
                <a:tc>
                  <a:txBody>
                    <a:bodyPr/>
                    <a:lstStyle/>
                    <a:p>
                      <a:pPr rtl="0" fontAlgn="base">
                        <a:spcBef>
                          <a:spcPts val="0"/>
                        </a:spcBef>
                        <a:spcAft>
                          <a:spcPts val="0"/>
                        </a:spcAft>
                      </a:pPr>
                      <a:r>
                        <a:rPr lang="en-US" sz="1000" u="none" strike="noStrike" kern="1200" baseline="0" dirty="0">
                          <a:effectLst/>
                        </a:rPr>
                        <a:t>Power Automate templates to collect data into CDS</a:t>
                      </a:r>
                      <a:r>
                        <a:rPr lang="en-US" sz="1000" kern="1200" baseline="0" dirty="0">
                          <a:effectLst/>
                        </a:rPr>
                        <a:t>​</a:t>
                      </a:r>
                    </a:p>
                    <a:p>
                      <a:pPr rtl="0" fontAlgn="base">
                        <a:spcBef>
                          <a:spcPts val="0"/>
                        </a:spcBef>
                        <a:spcAft>
                          <a:spcPts val="0"/>
                        </a:spcAft>
                      </a:pPr>
                      <a:r>
                        <a:rPr lang="en-US" sz="1000" u="none" strike="noStrike" kern="1200" baseline="0" dirty="0">
                          <a:effectLst/>
                        </a:rPr>
                        <a:t>Power BI Dashboards</a:t>
                      </a:r>
                      <a:r>
                        <a:rPr lang="en-US" sz="1000" kern="1200" baseline="0" dirty="0">
                          <a:effectLst/>
                        </a:rPr>
                        <a:t>​</a:t>
                      </a:r>
                      <a:endParaRPr lang="en-US" sz="1000" baseline="0" dirty="0"/>
                    </a:p>
                  </a:txBody>
                  <a:tcPr marL="68580" marR="68580" marT="34290" marB="34290"/>
                </a:tc>
                <a:tc>
                  <a:txBody>
                    <a:bodyPr/>
                    <a:lstStyle/>
                    <a:p>
                      <a:pPr marL="342900" indent="-342900" rtl="0" fontAlgn="base">
                        <a:spcBef>
                          <a:spcPts val="0"/>
                        </a:spcBef>
                        <a:spcAft>
                          <a:spcPts val="0"/>
                        </a:spcAft>
                        <a:buFont typeface="+mj-lt"/>
                        <a:buAutoNum type="arabicPeriod" startAt="3"/>
                      </a:pPr>
                      <a:r>
                        <a:rPr lang="en-US" sz="1000" u="none" strike="noStrike" kern="1200" baseline="0" dirty="0">
                          <a:effectLst/>
                        </a:rPr>
                        <a:t>CDS Entities</a:t>
                      </a:r>
                      <a:r>
                        <a:rPr lang="en-US" sz="1000" kern="1200" baseline="0" dirty="0">
                          <a:effectLst/>
                        </a:rPr>
                        <a:t>​: </a:t>
                      </a:r>
                      <a:r>
                        <a:rPr lang="en-US" sz="1000" u="none" strike="noStrike" kern="1200" baseline="0" dirty="0">
                          <a:effectLst/>
                        </a:rPr>
                        <a:t>Environments, Apps, Flows…</a:t>
                      </a:r>
                    </a:p>
                    <a:p>
                      <a:pPr marL="342900" indent="-342900" rtl="0" fontAlgn="base">
                        <a:spcBef>
                          <a:spcPts val="0"/>
                        </a:spcBef>
                        <a:spcAft>
                          <a:spcPts val="0"/>
                        </a:spcAft>
                        <a:buFont typeface="+mj-lt"/>
                        <a:buAutoNum type="arabicPeriod" startAt="3"/>
                      </a:pPr>
                      <a:r>
                        <a:rPr lang="en-US" sz="1000" u="none" strike="noStrike" kern="1200" baseline="0" dirty="0">
                          <a:effectLst/>
                        </a:rPr>
                        <a:t>Flow - Sync resources template</a:t>
                      </a:r>
                      <a:r>
                        <a:rPr lang="en-US" sz="1000" kern="1200" baseline="0" dirty="0">
                          <a:effectLst/>
                        </a:rPr>
                        <a:t>​</a:t>
                      </a:r>
                    </a:p>
                    <a:p>
                      <a:pPr marL="342900" indent="-342900" rtl="0" fontAlgn="base">
                        <a:spcBef>
                          <a:spcPts val="0"/>
                        </a:spcBef>
                        <a:spcAft>
                          <a:spcPts val="0"/>
                        </a:spcAft>
                        <a:buFont typeface="+mj-lt"/>
                        <a:buAutoNum type="arabicPeriod" startAt="3"/>
                      </a:pPr>
                      <a:r>
                        <a:rPr lang="en-US" sz="1000" u="none" strike="noStrike" kern="1200" baseline="0" dirty="0">
                          <a:effectLst/>
                        </a:rPr>
                        <a:t>Flow - Sync audit logs</a:t>
                      </a:r>
                    </a:p>
                    <a:p>
                      <a:pPr marL="342900" indent="-342900" rtl="0" fontAlgn="base">
                        <a:spcBef>
                          <a:spcPts val="0"/>
                        </a:spcBef>
                        <a:spcAft>
                          <a:spcPts val="0"/>
                        </a:spcAft>
                        <a:buFont typeface="+mj-lt"/>
                        <a:buAutoNum type="arabicPeriod" startAt="3"/>
                      </a:pPr>
                      <a:r>
                        <a:rPr lang="en-US" sz="1000" kern="1200" baseline="0" dirty="0">
                          <a:effectLst/>
                          <a:highlight>
                            <a:srgbClr val="FFFF00"/>
                          </a:highlight>
                        </a:rPr>
                        <a:t>Power BI Dashboard</a:t>
                      </a:r>
                    </a:p>
                    <a:p>
                      <a:pPr marL="342900" indent="-342900" rtl="0" fontAlgn="base">
                        <a:spcBef>
                          <a:spcPts val="0"/>
                        </a:spcBef>
                        <a:spcAft>
                          <a:spcPts val="0"/>
                        </a:spcAft>
                        <a:buFont typeface="+mj-lt"/>
                        <a:buAutoNum type="arabicPeriod" startAt="3"/>
                      </a:pPr>
                      <a:r>
                        <a:rPr lang="en-US" sz="1000" kern="1200" baseline="0" dirty="0">
                          <a:effectLst/>
                        </a:rPr>
                        <a:t>Custom Connector for Office 365 Audit Logs</a:t>
                      </a:r>
                    </a:p>
                    <a:p>
                      <a:pPr marL="342900" indent="-342900" rtl="0" fontAlgn="base">
                        <a:spcBef>
                          <a:spcPts val="0"/>
                        </a:spcBef>
                        <a:spcAft>
                          <a:spcPts val="0"/>
                        </a:spcAft>
                        <a:buFont typeface="+mj-lt"/>
                        <a:buAutoNum type="arabicPeriod" startAt="3"/>
                      </a:pPr>
                      <a:r>
                        <a:rPr lang="en-US" sz="1000" kern="1200" baseline="0" dirty="0">
                          <a:effectLst/>
                        </a:rPr>
                        <a:t>Power Platform Admin View (Model Driven App)</a:t>
                      </a:r>
                      <a:endParaRPr lang="en-US" sz="1000" baseline="0" dirty="0"/>
                    </a:p>
                  </a:txBody>
                  <a:tcPr marL="68580" marR="68580" marT="34290" marB="34290"/>
                </a:tc>
                <a:extLst>
                  <a:ext uri="{0D108BD9-81ED-4DB2-BD59-A6C34878D82A}">
                    <a16:rowId xmlns:a16="http://schemas.microsoft.com/office/drawing/2014/main" val="158395264"/>
                  </a:ext>
                </a:extLst>
              </a:tr>
              <a:tr h="891540">
                <a:tc>
                  <a:txBody>
                    <a:bodyPr/>
                    <a:lstStyle/>
                    <a:p>
                      <a:pPr rtl="0" fontAlgn="base">
                        <a:spcBef>
                          <a:spcPts val="0"/>
                        </a:spcBef>
                        <a:spcAft>
                          <a:spcPts val="0"/>
                        </a:spcAft>
                      </a:pPr>
                      <a:r>
                        <a:rPr lang="en-US" sz="1000" u="none" strike="noStrike" kern="1200" baseline="0">
                          <a:effectLst/>
                        </a:rPr>
                        <a:t>Alert &amp; Action</a:t>
                      </a:r>
                      <a:r>
                        <a:rPr lang="en-US" sz="1000" kern="1200" baseline="0">
                          <a:effectLst/>
                        </a:rPr>
                        <a:t>​</a:t>
                      </a:r>
                      <a:endParaRPr lang="en-US" sz="1000" baseline="0"/>
                    </a:p>
                  </a:txBody>
                  <a:tcPr marL="68580" marR="68580" marT="34290" marB="34290"/>
                </a:tc>
                <a:tc>
                  <a:txBody>
                    <a:bodyPr/>
                    <a:lstStyle/>
                    <a:p>
                      <a:pPr rtl="0" fontAlgn="base">
                        <a:spcBef>
                          <a:spcPts val="0"/>
                        </a:spcBef>
                        <a:spcAft>
                          <a:spcPts val="0"/>
                        </a:spcAft>
                      </a:pPr>
                      <a:r>
                        <a:rPr lang="en-US" sz="1000" u="none" strike="noStrike" kern="1200" baseline="0" dirty="0">
                          <a:effectLst/>
                        </a:rPr>
                        <a:t>App Audit example process</a:t>
                      </a:r>
                      <a:endParaRPr lang="en-US" sz="1000" kern="1200" baseline="0" dirty="0">
                        <a:effectLst/>
                      </a:endParaRPr>
                    </a:p>
                    <a:p>
                      <a:pPr marL="0" marR="0" lvl="0" indent="0" algn="l" defTabSz="932742" rtl="0" eaLnBrk="1" fontAlgn="base" latinLnBrk="0" hangingPunct="1">
                        <a:lnSpc>
                          <a:spcPct val="100000"/>
                        </a:lnSpc>
                        <a:spcBef>
                          <a:spcPts val="0"/>
                        </a:spcBef>
                        <a:spcAft>
                          <a:spcPts val="0"/>
                        </a:spcAft>
                        <a:buClrTx/>
                        <a:buSzTx/>
                        <a:buFontTx/>
                        <a:buNone/>
                        <a:tabLst/>
                        <a:defRPr/>
                      </a:pPr>
                      <a:r>
                        <a:rPr lang="en-US" sz="1000" b="0" i="0" u="none" strike="noStrike" kern="1200" baseline="0" dirty="0">
                          <a:solidFill>
                            <a:schemeClr val="tx1"/>
                          </a:solidFill>
                          <a:effectLst/>
                          <a:latin typeface="+mn-lt"/>
                          <a:ea typeface="+mn-ea"/>
                          <a:cs typeface="+mn-cs"/>
                        </a:rPr>
                        <a:t>Set new app owners</a:t>
                      </a:r>
                    </a:p>
                    <a:p>
                      <a:pPr marL="0" marR="0" lvl="0" indent="0" algn="l" defTabSz="932742" rtl="0" eaLnBrk="1" fontAlgn="base" latinLnBrk="0" hangingPunct="1">
                        <a:lnSpc>
                          <a:spcPct val="100000"/>
                        </a:lnSpc>
                        <a:spcBef>
                          <a:spcPts val="0"/>
                        </a:spcBef>
                        <a:spcAft>
                          <a:spcPts val="0"/>
                        </a:spcAft>
                        <a:buClrTx/>
                        <a:buSzTx/>
                        <a:buFontTx/>
                        <a:buNone/>
                        <a:tabLst/>
                        <a:defRPr/>
                      </a:pPr>
                      <a:r>
                        <a:rPr lang="en-US" sz="1000" b="0" i="0" u="none" strike="noStrike" kern="1200" baseline="0" dirty="0">
                          <a:solidFill>
                            <a:schemeClr val="tx1"/>
                          </a:solidFill>
                          <a:effectLst/>
                          <a:latin typeface="+mn-lt"/>
                          <a:ea typeface="+mn-ea"/>
                          <a:cs typeface="+mn-cs"/>
                        </a:rPr>
                        <a:t>Act based on specific connectors</a:t>
                      </a:r>
                    </a:p>
                    <a:p>
                      <a:pPr marL="0" marR="0" lvl="0" indent="0" algn="l" defTabSz="932742" rtl="0" eaLnBrk="1" fontAlgn="base" latinLnBrk="0" hangingPunct="1">
                        <a:lnSpc>
                          <a:spcPct val="100000"/>
                        </a:lnSpc>
                        <a:spcBef>
                          <a:spcPts val="0"/>
                        </a:spcBef>
                        <a:spcAft>
                          <a:spcPts val="0"/>
                        </a:spcAft>
                        <a:buClrTx/>
                        <a:buSzTx/>
                        <a:buFontTx/>
                        <a:buNone/>
                        <a:tabLst/>
                        <a:defRPr/>
                      </a:pPr>
                      <a:r>
                        <a:rPr lang="en-US" sz="1000" b="0" i="0" u="none" strike="noStrike" kern="1200" baseline="0" dirty="0">
                          <a:solidFill>
                            <a:schemeClr val="tx1"/>
                          </a:solidFill>
                          <a:effectLst/>
                          <a:latin typeface="+mn-lt"/>
                          <a:ea typeface="+mn-ea"/>
                          <a:cs typeface="+mn-cs"/>
                        </a:rPr>
                        <a:t>Archive unused apps</a:t>
                      </a:r>
                      <a:endParaRPr lang="en-US" sz="1000" b="0" i="0" kern="1200" baseline="0" dirty="0">
                        <a:solidFill>
                          <a:schemeClr val="tx1"/>
                        </a:solidFill>
                        <a:effectLst/>
                        <a:latin typeface="+mn-lt"/>
                        <a:ea typeface="+mn-ea"/>
                        <a:cs typeface="+mn-cs"/>
                      </a:endParaRPr>
                    </a:p>
                  </a:txBody>
                  <a:tcPr marL="68580" marR="68580" marT="34290" marB="34290"/>
                </a:tc>
                <a:tc>
                  <a:txBody>
                    <a:bodyPr/>
                    <a:lstStyle/>
                    <a:p>
                      <a:pPr marL="342900" marR="0" lvl="0" indent="-342900" algn="l" defTabSz="932742" rtl="0" eaLnBrk="1" fontAlgn="auto" latinLnBrk="0" hangingPunct="1">
                        <a:lnSpc>
                          <a:spcPct val="100000"/>
                        </a:lnSpc>
                        <a:spcBef>
                          <a:spcPts val="0"/>
                        </a:spcBef>
                        <a:spcAft>
                          <a:spcPts val="0"/>
                        </a:spcAft>
                        <a:buClrTx/>
                        <a:buSzTx/>
                        <a:buFont typeface="+mj-lt"/>
                        <a:buAutoNum type="arabicPeriod" startAt="9"/>
                        <a:tabLst/>
                        <a:defRPr/>
                      </a:pPr>
                      <a:r>
                        <a:rPr lang="en-US" sz="1000" u="none" strike="noStrike" kern="1200" baseline="0" dirty="0">
                          <a:effectLst/>
                        </a:rPr>
                        <a:t>Developer Compliance Center</a:t>
                      </a:r>
                      <a:r>
                        <a:rPr lang="en-US" sz="1000" kern="1200" baseline="0" dirty="0">
                          <a:effectLst/>
                        </a:rPr>
                        <a:t>​ (Canvas App)</a:t>
                      </a:r>
                    </a:p>
                    <a:p>
                      <a:pPr marL="342900" indent="-342900" rtl="0" fontAlgn="base">
                        <a:spcBef>
                          <a:spcPts val="0"/>
                        </a:spcBef>
                        <a:spcAft>
                          <a:spcPts val="0"/>
                        </a:spcAft>
                        <a:buFont typeface="+mj-lt"/>
                        <a:buAutoNum type="arabicPeriod" startAt="9"/>
                      </a:pPr>
                      <a:r>
                        <a:rPr lang="en-US" sz="1000" u="none" strike="noStrike" kern="1200" baseline="0" dirty="0">
                          <a:effectLst/>
                        </a:rPr>
                        <a:t>Compliance detail request</a:t>
                      </a:r>
                      <a:r>
                        <a:rPr lang="en-US" sz="1000" kern="1200" baseline="0" dirty="0">
                          <a:effectLst/>
                        </a:rPr>
                        <a:t>​ (Flow)</a:t>
                      </a:r>
                    </a:p>
                    <a:p>
                      <a:pPr marL="342900" indent="-342900" rtl="0" fontAlgn="base">
                        <a:spcBef>
                          <a:spcPts val="0"/>
                        </a:spcBef>
                        <a:spcAft>
                          <a:spcPts val="0"/>
                        </a:spcAft>
                        <a:buFont typeface="+mj-lt"/>
                        <a:buAutoNum type="arabicPeriod" startAt="9"/>
                      </a:pPr>
                      <a:r>
                        <a:rPr lang="en-GB" sz="1000" u="none" strike="noStrike" kern="1200" baseline="0" dirty="0">
                          <a:effectLst/>
                        </a:rPr>
                        <a:t>Developer Compliance </a:t>
                      </a:r>
                      <a:r>
                        <a:rPr lang="en-GB" sz="1000" u="none" strike="noStrike" kern="1200" baseline="0" dirty="0" err="1">
                          <a:effectLst/>
                        </a:rPr>
                        <a:t>Center</a:t>
                      </a:r>
                      <a:r>
                        <a:rPr lang="en-GB" sz="1000" u="none" strike="noStrike" kern="1200" baseline="0" dirty="0">
                          <a:effectLst/>
                        </a:rPr>
                        <a:t> (Canvas App) </a:t>
                      </a:r>
                    </a:p>
                    <a:p>
                      <a:pPr marL="342900" indent="-342900" rtl="0" fontAlgn="base">
                        <a:spcBef>
                          <a:spcPts val="0"/>
                        </a:spcBef>
                        <a:spcAft>
                          <a:spcPts val="0"/>
                        </a:spcAft>
                        <a:buFont typeface="+mj-lt"/>
                        <a:buAutoNum type="arabicPeriod" startAt="9"/>
                      </a:pPr>
                      <a:r>
                        <a:rPr lang="en-GB" sz="1000" u="none" strike="noStrike" kern="1200" baseline="0" dirty="0">
                          <a:effectLst/>
                        </a:rPr>
                        <a:t>Flow – Compliance detail request </a:t>
                      </a:r>
                    </a:p>
                    <a:p>
                      <a:pPr marL="342900" indent="-342900" rtl="0" fontAlgn="base">
                        <a:spcBef>
                          <a:spcPts val="0"/>
                        </a:spcBef>
                        <a:spcAft>
                          <a:spcPts val="0"/>
                        </a:spcAft>
                        <a:buFont typeface="+mj-lt"/>
                        <a:buAutoNum type="arabicPeriod" startAt="9"/>
                      </a:pPr>
                      <a:r>
                        <a:rPr lang="en-GB" sz="1000" u="none" strike="noStrike" kern="1200" baseline="0" dirty="0">
                          <a:effectLst/>
                        </a:rPr>
                        <a:t>Business Process Flow for Auditing resources </a:t>
                      </a:r>
                    </a:p>
                    <a:p>
                      <a:pPr marL="342900" indent="-342900" rtl="0" fontAlgn="base">
                        <a:spcBef>
                          <a:spcPts val="0"/>
                        </a:spcBef>
                        <a:spcAft>
                          <a:spcPts val="0"/>
                        </a:spcAft>
                        <a:buFont typeface="+mj-lt"/>
                        <a:buAutoNum type="arabicPeriod" startAt="9"/>
                      </a:pPr>
                      <a:r>
                        <a:rPr lang="en-GB" sz="1000" u="none" strike="noStrike" kern="1200" baseline="0" dirty="0">
                          <a:effectLst/>
                        </a:rPr>
                        <a:t>App </a:t>
                      </a:r>
                      <a:r>
                        <a:rPr lang="en-GB" sz="1000" u="none" strike="noStrike" kern="1200" baseline="0" dirty="0" err="1">
                          <a:effectLst/>
                        </a:rPr>
                        <a:t>Catalog</a:t>
                      </a:r>
                      <a:r>
                        <a:rPr lang="en-GB" sz="1000" u="none" strike="noStrike" kern="1200" baseline="0" dirty="0">
                          <a:effectLst/>
                        </a:rPr>
                        <a:t> (Canvas App) </a:t>
                      </a:r>
                    </a:p>
                    <a:p>
                      <a:pPr marL="342900" indent="-342900" rtl="0" fontAlgn="base">
                        <a:spcBef>
                          <a:spcPts val="0"/>
                        </a:spcBef>
                        <a:spcAft>
                          <a:spcPts val="0"/>
                        </a:spcAft>
                        <a:buFont typeface="+mj-lt"/>
                        <a:buAutoNum type="arabicPeriod" startAt="9"/>
                      </a:pPr>
                      <a:r>
                        <a:rPr lang="en-GB" sz="1000" u="none" strike="noStrike" kern="1200" baseline="0" dirty="0">
                          <a:effectLst/>
                        </a:rPr>
                        <a:t>Set New App Owner (Canvas App)  </a:t>
                      </a:r>
                    </a:p>
                    <a:p>
                      <a:pPr marL="342900" indent="-342900" rtl="0" fontAlgn="base">
                        <a:spcBef>
                          <a:spcPts val="0"/>
                        </a:spcBef>
                        <a:spcAft>
                          <a:spcPts val="0"/>
                        </a:spcAft>
                        <a:buFont typeface="+mj-lt"/>
                        <a:buAutoNum type="arabicPeriod" startAt="9"/>
                      </a:pPr>
                      <a:r>
                        <a:rPr lang="en-GB" sz="1000" u="none" strike="noStrike" kern="1200" baseline="0" dirty="0">
                          <a:effectLst/>
                        </a:rPr>
                        <a:t>App Archive and Clean Up (Flow) </a:t>
                      </a:r>
                    </a:p>
                    <a:p>
                      <a:pPr marL="342900" indent="-342900" rtl="0" fontAlgn="base">
                        <a:spcBef>
                          <a:spcPts val="0"/>
                        </a:spcBef>
                        <a:spcAft>
                          <a:spcPts val="0"/>
                        </a:spcAft>
                        <a:buFont typeface="+mj-lt"/>
                        <a:buAutoNum type="arabicPeriod" startAt="9"/>
                      </a:pPr>
                      <a:r>
                        <a:rPr lang="en-GB" sz="1000" u="none" strike="noStrike" kern="1200" baseline="0" dirty="0">
                          <a:effectLst/>
                        </a:rPr>
                        <a:t>Find Flows and Apps that use specific connectors (Flow) </a:t>
                      </a:r>
                    </a:p>
                  </a:txBody>
                  <a:tcPr marL="68580" marR="68580" marT="34290" marB="34290"/>
                </a:tc>
                <a:extLst>
                  <a:ext uri="{0D108BD9-81ED-4DB2-BD59-A6C34878D82A}">
                    <a16:rowId xmlns:a16="http://schemas.microsoft.com/office/drawing/2014/main" val="2606152173"/>
                  </a:ext>
                </a:extLst>
              </a:tr>
              <a:tr h="685800">
                <a:tc>
                  <a:txBody>
                    <a:bodyPr/>
                    <a:lstStyle/>
                    <a:p>
                      <a:pPr rtl="0" fontAlgn="base">
                        <a:spcBef>
                          <a:spcPts val="0"/>
                        </a:spcBef>
                        <a:spcAft>
                          <a:spcPts val="0"/>
                        </a:spcAft>
                      </a:pPr>
                      <a:r>
                        <a:rPr lang="en-US" sz="1000" u="none" strike="noStrike" kern="1200" baseline="0">
                          <a:effectLst/>
                        </a:rPr>
                        <a:t>Nurture</a:t>
                      </a:r>
                      <a:r>
                        <a:rPr lang="en-US" sz="1000" kern="1200" baseline="0">
                          <a:effectLst/>
                        </a:rPr>
                        <a:t>​</a:t>
                      </a:r>
                      <a:endParaRPr lang="en-US" sz="1000" b="0" i="0" kern="1200" baseline="0">
                        <a:solidFill>
                          <a:schemeClr val="tx1"/>
                        </a:solidFill>
                        <a:effectLst/>
                        <a:latin typeface="+mn-lt"/>
                        <a:ea typeface="+mn-ea"/>
                        <a:cs typeface="+mn-cs"/>
                      </a:endParaRPr>
                    </a:p>
                  </a:txBody>
                  <a:tcPr marL="68580" marR="68580" marT="34290" marB="34290"/>
                </a:tc>
                <a:tc>
                  <a:txBody>
                    <a:bodyPr/>
                    <a:lstStyle/>
                    <a:p>
                      <a:pPr rtl="0" fontAlgn="base">
                        <a:spcBef>
                          <a:spcPts val="0"/>
                        </a:spcBef>
                        <a:spcAft>
                          <a:spcPts val="0"/>
                        </a:spcAft>
                      </a:pPr>
                      <a:r>
                        <a:rPr lang="en-US" sz="1000" u="none" strike="noStrike" kern="1200" baseline="0" dirty="0">
                          <a:effectLst/>
                        </a:rPr>
                        <a:t>Encourage Adoption</a:t>
                      </a:r>
                    </a:p>
                    <a:p>
                      <a:pPr rtl="0" fontAlgn="base">
                        <a:spcBef>
                          <a:spcPts val="0"/>
                        </a:spcBef>
                        <a:spcAft>
                          <a:spcPts val="0"/>
                        </a:spcAft>
                      </a:pPr>
                      <a:r>
                        <a:rPr lang="en-US" sz="1000" u="none" strike="noStrike" kern="1200" baseline="0" dirty="0">
                          <a:effectLst/>
                        </a:rPr>
                        <a:t>Provide best </a:t>
                      </a:r>
                      <a:r>
                        <a:rPr lang="en-US" sz="1000" u="none" strike="noStrike" kern="1200" baseline="0" dirty="0" err="1">
                          <a:effectLst/>
                        </a:rPr>
                        <a:t>practises</a:t>
                      </a:r>
                      <a:endParaRPr lang="en-US" sz="1000" kern="1200" baseline="0" dirty="0">
                        <a:effectLst/>
                      </a:endParaRPr>
                    </a:p>
                    <a:p>
                      <a:pPr rtl="0" fontAlgn="base">
                        <a:spcBef>
                          <a:spcPts val="0"/>
                        </a:spcBef>
                        <a:spcAft>
                          <a:spcPts val="0"/>
                        </a:spcAft>
                      </a:pPr>
                      <a:r>
                        <a:rPr lang="en-US" sz="1000" u="none" strike="noStrike" kern="1200" baseline="0" dirty="0">
                          <a:effectLst/>
                        </a:rPr>
                        <a:t>Welcome email, Internal community channel links</a:t>
                      </a:r>
                      <a:r>
                        <a:rPr lang="en-US" sz="1000" kern="1200" baseline="0" dirty="0">
                          <a:effectLst/>
                        </a:rPr>
                        <a:t>​</a:t>
                      </a:r>
                      <a:endParaRPr lang="en-US" sz="1000" b="0" i="0" kern="1200" baseline="0" dirty="0">
                        <a:solidFill>
                          <a:schemeClr val="tx1"/>
                        </a:solidFill>
                        <a:effectLst/>
                        <a:latin typeface="+mn-lt"/>
                        <a:ea typeface="+mn-ea"/>
                        <a:cs typeface="+mn-cs"/>
                      </a:endParaRPr>
                    </a:p>
                  </a:txBody>
                  <a:tcPr marL="68580" marR="68580" marT="34290" marB="34290"/>
                </a:tc>
                <a:tc>
                  <a:txBody>
                    <a:bodyPr/>
                    <a:lstStyle/>
                    <a:p>
                      <a:pPr marL="342900" indent="-342900" rtl="0" fontAlgn="base">
                        <a:spcBef>
                          <a:spcPts val="0"/>
                        </a:spcBef>
                        <a:spcAft>
                          <a:spcPts val="0"/>
                        </a:spcAft>
                        <a:buFont typeface="+mj-lt"/>
                        <a:buAutoNum type="arabicPeriod" startAt="18"/>
                      </a:pPr>
                      <a:r>
                        <a:rPr lang="en-GB" sz="1000" u="none" strike="noStrike" kern="1200" baseline="0" dirty="0">
                          <a:effectLst/>
                        </a:rPr>
                        <a:t>Welcome Email (Flow) </a:t>
                      </a:r>
                    </a:p>
                    <a:p>
                      <a:pPr marL="342900" indent="-342900" rtl="0" fontAlgn="base">
                        <a:spcBef>
                          <a:spcPts val="0"/>
                        </a:spcBef>
                        <a:spcAft>
                          <a:spcPts val="0"/>
                        </a:spcAft>
                        <a:buFont typeface="+mj-lt"/>
                        <a:buAutoNum type="arabicPeriod" startAt="18"/>
                      </a:pPr>
                      <a:r>
                        <a:rPr lang="en-GB" sz="1000" u="none" strike="noStrike" kern="1200" baseline="0" dirty="0">
                          <a:effectLst/>
                        </a:rPr>
                        <a:t>Training in a Day Management (2 Canvas Apps</a:t>
                      </a:r>
                    </a:p>
                    <a:p>
                      <a:pPr marL="342900" indent="-342900" rtl="0" fontAlgn="base">
                        <a:spcBef>
                          <a:spcPts val="0"/>
                        </a:spcBef>
                        <a:spcAft>
                          <a:spcPts val="0"/>
                        </a:spcAft>
                        <a:buFont typeface="+mj-lt"/>
                        <a:buAutoNum type="arabicPeriod" startAt="18"/>
                      </a:pPr>
                      <a:r>
                        <a:rPr lang="en-GB" sz="1000" u="none" strike="noStrike" kern="1200" baseline="0" dirty="0">
                          <a:effectLst/>
                        </a:rPr>
                        <a:t>Training in a Day Notifications (Flow)</a:t>
                      </a:r>
                    </a:p>
                    <a:p>
                      <a:pPr marL="342900" indent="-342900" rtl="0" fontAlgn="base">
                        <a:spcBef>
                          <a:spcPts val="0"/>
                        </a:spcBef>
                        <a:spcAft>
                          <a:spcPts val="0"/>
                        </a:spcAft>
                        <a:buFont typeface="+mj-lt"/>
                        <a:buAutoNum type="arabicPeriod" startAt="18"/>
                      </a:pPr>
                      <a:r>
                        <a:rPr lang="en-GB" sz="1000" u="none" strike="noStrike" kern="1200" baseline="0" dirty="0">
                          <a:effectLst/>
                        </a:rPr>
                        <a:t>Newsletter with Product Updates (Flow)</a:t>
                      </a:r>
                    </a:p>
                    <a:p>
                      <a:pPr marL="342900" indent="-342900" rtl="0" fontAlgn="base">
                        <a:spcBef>
                          <a:spcPts val="0"/>
                        </a:spcBef>
                        <a:spcAft>
                          <a:spcPts val="0"/>
                        </a:spcAft>
                        <a:buFont typeface="+mj-lt"/>
                        <a:buAutoNum type="arabicPeriod" startAt="18"/>
                      </a:pPr>
                      <a:r>
                        <a:rPr lang="en-GB" sz="1000" u="none" strike="noStrike" kern="1200" baseline="0" dirty="0">
                          <a:effectLst/>
                        </a:rPr>
                        <a:t>Template </a:t>
                      </a:r>
                      <a:r>
                        <a:rPr lang="en-GB" sz="1000" u="none" strike="noStrike" kern="1200" baseline="0" dirty="0" err="1">
                          <a:effectLst/>
                        </a:rPr>
                        <a:t>Catalog</a:t>
                      </a:r>
                      <a:r>
                        <a:rPr lang="en-GB" sz="1000" u="none" strike="noStrike" kern="1200" baseline="0" dirty="0">
                          <a:effectLst/>
                        </a:rPr>
                        <a:t> (Canvas App)</a:t>
                      </a:r>
                      <a:endParaRPr lang="en-US" sz="1000" b="0" i="0" kern="1200" baseline="0" dirty="0">
                        <a:solidFill>
                          <a:schemeClr val="tx1"/>
                        </a:solidFill>
                        <a:effectLst/>
                        <a:latin typeface="+mn-lt"/>
                        <a:ea typeface="+mn-ea"/>
                        <a:cs typeface="+mn-cs"/>
                      </a:endParaRPr>
                    </a:p>
                  </a:txBody>
                  <a:tcPr marL="68580" marR="68580" marT="34290" marB="34290"/>
                </a:tc>
                <a:extLst>
                  <a:ext uri="{0D108BD9-81ED-4DB2-BD59-A6C34878D82A}">
                    <a16:rowId xmlns:a16="http://schemas.microsoft.com/office/drawing/2014/main" val="321784224"/>
                  </a:ext>
                </a:extLst>
              </a:tr>
            </a:tbl>
          </a:graphicData>
        </a:graphic>
      </p:graphicFrame>
      <p:sp>
        <p:nvSpPr>
          <p:cNvPr id="12" name="Rectangle 11">
            <a:extLst>
              <a:ext uri="{FF2B5EF4-FFF2-40B4-BE49-F238E27FC236}">
                <a16:creationId xmlns:a16="http://schemas.microsoft.com/office/drawing/2014/main" id="{21A24A6B-2D74-42CE-976F-2A570AE5D58D}"/>
              </a:ext>
            </a:extLst>
          </p:cNvPr>
          <p:cNvSpPr/>
          <p:nvPr/>
        </p:nvSpPr>
        <p:spPr>
          <a:xfrm>
            <a:off x="4481711" y="2435271"/>
            <a:ext cx="226344" cy="296107"/>
          </a:xfrm>
          <a:prstGeom prst="rect">
            <a:avLst/>
          </a:prstGeom>
        </p:spPr>
        <p:txBody>
          <a:bodyPr wrap="none">
            <a:spAutoFit/>
          </a:bodyPr>
          <a:lstStyle/>
          <a:p>
            <a:pPr defTabSz="685775">
              <a:defRPr/>
            </a:pPr>
            <a:r>
              <a:rPr lang="en-US" sz="1324">
                <a:solidFill>
                  <a:srgbClr val="000000"/>
                </a:solidFill>
                <a:latin typeface="Times New Roman" panose="02020603050405020304" pitchFamily="18" charset="0"/>
              </a:rPr>
              <a:t> </a:t>
            </a:r>
            <a:endParaRPr lang="en-US" sz="1324">
              <a:solidFill>
                <a:srgbClr val="000000"/>
              </a:solidFill>
              <a:latin typeface="Segoe UI"/>
            </a:endParaRPr>
          </a:p>
        </p:txBody>
      </p:sp>
      <p:sp>
        <p:nvSpPr>
          <p:cNvPr id="13" name="Rectangle 12">
            <a:extLst>
              <a:ext uri="{FF2B5EF4-FFF2-40B4-BE49-F238E27FC236}">
                <a16:creationId xmlns:a16="http://schemas.microsoft.com/office/drawing/2014/main" id="{EE2BD422-CD0C-4AD9-8BB0-04B5AC902787}"/>
              </a:ext>
            </a:extLst>
          </p:cNvPr>
          <p:cNvSpPr/>
          <p:nvPr/>
        </p:nvSpPr>
        <p:spPr>
          <a:xfrm>
            <a:off x="4481711" y="2435271"/>
            <a:ext cx="272832" cy="296107"/>
          </a:xfrm>
          <a:prstGeom prst="rect">
            <a:avLst/>
          </a:prstGeom>
        </p:spPr>
        <p:txBody>
          <a:bodyPr wrap="none">
            <a:spAutoFit/>
          </a:bodyPr>
          <a:lstStyle/>
          <a:p>
            <a:pPr defTabSz="685775">
              <a:defRPr/>
            </a:pPr>
            <a:r>
              <a:rPr lang="en-US" sz="1324">
                <a:solidFill>
                  <a:srgbClr val="000000"/>
                </a:solidFill>
                <a:latin typeface="Times New Roman" panose="02020603050405020304" pitchFamily="18" charset="0"/>
              </a:rPr>
              <a:t> </a:t>
            </a:r>
            <a:r>
              <a:rPr lang="en-US" sz="1324">
                <a:solidFill>
                  <a:srgbClr val="000000"/>
                </a:solidFill>
                <a:latin typeface="Segoe UI"/>
              </a:rPr>
              <a:t> </a:t>
            </a:r>
          </a:p>
        </p:txBody>
      </p:sp>
      <p:sp>
        <p:nvSpPr>
          <p:cNvPr id="7" name="Star: 8 Points 6">
            <a:extLst>
              <a:ext uri="{FF2B5EF4-FFF2-40B4-BE49-F238E27FC236}">
                <a16:creationId xmlns:a16="http://schemas.microsoft.com/office/drawing/2014/main" id="{3BEC9EAF-2FA7-4711-8E18-C417EDCE85DC}"/>
              </a:ext>
            </a:extLst>
          </p:cNvPr>
          <p:cNvSpPr/>
          <p:nvPr/>
        </p:nvSpPr>
        <p:spPr bwMode="auto">
          <a:xfrm>
            <a:off x="7671749" y="-46061"/>
            <a:ext cx="1508760" cy="1508760"/>
          </a:xfrm>
          <a:prstGeom prst="star8">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US" sz="450">
              <a:gradFill>
                <a:gsLst>
                  <a:gs pos="0">
                    <a:srgbClr val="FFFFFF"/>
                  </a:gs>
                  <a:gs pos="100000">
                    <a:srgbClr val="FFFFFF"/>
                  </a:gs>
                </a:gsLst>
                <a:lin ang="5400000" scaled="0"/>
              </a:gradFill>
              <a:ea typeface="Segoe UI" pitchFamily="34" charset="0"/>
              <a:cs typeface="Segoe UI" pitchFamily="34" charset="0"/>
            </a:endParaRP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Best</a:t>
            </a: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Practice</a:t>
            </a: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#4</a:t>
            </a:r>
          </a:p>
        </p:txBody>
      </p:sp>
    </p:spTree>
    <p:extLst>
      <p:ext uri="{BB962C8B-B14F-4D97-AF65-F5344CB8AC3E}">
        <p14:creationId xmlns:p14="http://schemas.microsoft.com/office/powerpoint/2010/main" val="2904940427"/>
      </p:ext>
    </p:extLst>
  </p:cSld>
  <p:clrMapOvr>
    <a:masterClrMapping/>
  </p:clrMapOvr>
  <p:transition>
    <p:fade/>
  </p:transition>
</p:sld>
</file>

<file path=ppt/theme/theme1.xml><?xml version="1.0" encoding="utf-8"?>
<a:theme xmlns:a="http://schemas.openxmlformats.org/drawingml/2006/main" name="MicrosoftDynamicsCRM_TDM_Deck EXAMPLE STYL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err="1"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_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5" ma:contentTypeDescription="Create a new document." ma:contentTypeScope="" ma:versionID="44674666eb4ed31f4ab9d40155aa0781">
  <xsd:schema xmlns:xsd="http://www.w3.org/2001/XMLSchema" xmlns:xs="http://www.w3.org/2001/XMLSchema" xmlns:p="http://schemas.microsoft.com/office/2006/metadata/properties" xmlns:ns1="http://schemas.microsoft.com/sharepoint/v3" xmlns:ns2="413917e0-3c85-4042-b3d6-b66207b014b2" xmlns:ns3="121cbfdf-642d-47d5-bb31-23acd4d6d77c" targetNamespace="http://schemas.microsoft.com/office/2006/metadata/properties" ma:root="true" ma:fieldsID="228616c3723b99adfeaade7cb0a6810e" ns1:_="" ns2:_="" ns3:_="">
    <xsd:import namespace="http://schemas.microsoft.com/sharepoint/v3"/>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D903AE-FD1D-4BBF-A69C-B6F8F68F2B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645795C-A6D5-4309-9F40-15582C45B66A}">
  <ds:schemaRefs>
    <ds:schemaRef ds:uri="http://schemas.microsoft.com/office/2006/documentManagement/types"/>
    <ds:schemaRef ds:uri="http://purl.org/dc/dcmitype/"/>
    <ds:schemaRef ds:uri="413917e0-3c85-4042-b3d6-b66207b014b2"/>
    <ds:schemaRef ds:uri="http://schemas.microsoft.com/office/infopath/2007/PartnerControls"/>
    <ds:schemaRef ds:uri="http://purl.org/dc/elements/1.1/"/>
    <ds:schemaRef ds:uri="http://schemas.openxmlformats.org/package/2006/metadata/core-properties"/>
    <ds:schemaRef ds:uri="http://purl.org/dc/terms/"/>
    <ds:schemaRef ds:uri="121cbfdf-642d-47d5-bb31-23acd4d6d77c"/>
    <ds:schemaRef ds:uri="http://schemas.microsoft.com/sharepoint/v3"/>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46B6150D-EDAE-4618-A1C3-0676D84DED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POTXFile_SMSGRTemplate16x9Final</Template>
  <TotalTime>55</TotalTime>
  <Words>3935</Words>
  <Application>Microsoft Office PowerPoint</Application>
  <PresentationFormat>On-screen Show (16:9)</PresentationFormat>
  <Paragraphs>525</Paragraphs>
  <Slides>46</Slides>
  <Notes>29</Notes>
  <HiddenSlides>9</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46</vt:i4>
      </vt:variant>
    </vt:vector>
  </HeadingPairs>
  <TitlesOfParts>
    <vt:vector size="59" baseType="lpstr">
      <vt:lpstr>Arial</vt:lpstr>
      <vt:lpstr>Calibri</vt:lpstr>
      <vt:lpstr>Consolas</vt:lpstr>
      <vt:lpstr>Courier New</vt:lpstr>
      <vt:lpstr>Segoe UI</vt:lpstr>
      <vt:lpstr>Segoe UI Light</vt:lpstr>
      <vt:lpstr>Segoe UI Semibold</vt:lpstr>
      <vt:lpstr>Segoe UI Semilight</vt:lpstr>
      <vt:lpstr>Times New Roman</vt:lpstr>
      <vt:lpstr>Wingdings</vt:lpstr>
      <vt:lpstr>MicrosoftDynamicsCRM_TDM_Deck EXAMPLE STYLE</vt:lpstr>
      <vt:lpstr>9-51038_Microsoft Buisness Applications Summit Template</vt:lpstr>
      <vt:lpstr>Dynamics 365</vt:lpstr>
      <vt:lpstr>Monitor</vt:lpstr>
      <vt:lpstr>Monitor: What we plan to cover</vt:lpstr>
      <vt:lpstr>Now let’s monitor</vt:lpstr>
      <vt:lpstr>Admin reporting and analytics in the Power Platform admin center</vt:lpstr>
      <vt:lpstr>Logs &amp; analytics – see what’s happening</vt:lpstr>
      <vt:lpstr>Logs &amp; analytics – see what’s happening</vt:lpstr>
      <vt:lpstr>Logs &amp; analytics – see what’s happening</vt:lpstr>
      <vt:lpstr>Downloading analytic data</vt:lpstr>
      <vt:lpstr>Center of Excellence Toolkit</vt:lpstr>
      <vt:lpstr>Monitoring Capacity &amp; Why is it important?</vt:lpstr>
      <vt:lpstr>New Capacity report</vt:lpstr>
      <vt:lpstr>Database capacity entitlements</vt:lpstr>
      <vt:lpstr>Database capacity entitlements</vt:lpstr>
      <vt:lpstr>Database capacity entitlements</vt:lpstr>
      <vt:lpstr>Power Apps Admin Analytics (Canvas Apps)</vt:lpstr>
      <vt:lpstr>PowerPoint Presentation</vt:lpstr>
      <vt:lpstr>Common Data Service Admin Analytics </vt:lpstr>
      <vt:lpstr>PowerPoint Presentation</vt:lpstr>
      <vt:lpstr>Power Automate Environment Admin Analytics </vt:lpstr>
      <vt:lpstr>PowerPoint Presentation</vt:lpstr>
      <vt:lpstr>Download the Power Apps &amp; Power Automate license report </vt:lpstr>
      <vt:lpstr>Maker Analytics: Power Automate </vt:lpstr>
      <vt:lpstr>Maker Analytics: Power Apps </vt:lpstr>
      <vt:lpstr>Maker self-service app updates</vt:lpstr>
      <vt:lpstr>Configure audit logs</vt:lpstr>
      <vt:lpstr>Office 365 Activity Logging</vt:lpstr>
      <vt:lpstr>Which activity logs are supported?</vt:lpstr>
      <vt:lpstr>Enable Office 365 activity logging</vt:lpstr>
      <vt:lpstr>Build flows to alert on key audit events</vt:lpstr>
      <vt:lpstr>CDS Auditing</vt:lpstr>
      <vt:lpstr>Enable CDS auditing for the environment</vt:lpstr>
      <vt:lpstr>Enable for Entity and Field</vt:lpstr>
      <vt:lpstr>Leverage management connectors &amp; PowerShell</vt:lpstr>
      <vt:lpstr>Examples of pulling ongoing reports of activity</vt:lpstr>
      <vt:lpstr>What about planned &amp; unplanned platform changes/incidents?</vt:lpstr>
      <vt:lpstr>Monitoring platform status and updates</vt:lpstr>
      <vt:lpstr>Service Health Dashboard &amp; Message Center</vt:lpstr>
      <vt:lpstr>Module Review</vt:lpstr>
      <vt:lpstr>PowerPoint Presentation</vt:lpstr>
      <vt:lpstr>Downloading analytic data</vt:lpstr>
      <vt:lpstr>Understanding storage capacity</vt:lpstr>
      <vt:lpstr>Capacity Report</vt:lpstr>
      <vt:lpstr>What we plan to cover</vt:lpstr>
      <vt:lpstr>Power Apps Analytics </vt:lpstr>
      <vt:lpstr>CDS Analytics</vt:lpstr>
      <vt:lpstr>Power Automate Analytics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dc:creator>
  <cp:lastModifiedBy>Manuela Pichler</cp:lastModifiedBy>
  <cp:revision>12</cp:revision>
  <dcterms:created xsi:type="dcterms:W3CDTF">2012-07-13T10:00:08Z</dcterms:created>
  <dcterms:modified xsi:type="dcterms:W3CDTF">2020-01-29T11:28:40Z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ies>
</file>